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rts/chart3.xml" ContentType="application/vnd.openxmlformats-officedocument.drawingml.chart+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
  </p:notesMasterIdLst>
  <p:sldIdLst>
    <p:sldId id="256" r:id="rId2"/>
  </p:sldIdLst>
  <p:sldSz cx="32918400" cy="32918400"/>
  <p:notesSz cx="6858000" cy="9144000"/>
  <p:defaultTextStyle>
    <a:defPPr>
      <a:defRPr lang="en-US"/>
    </a:defPPr>
    <a:lvl1pPr algn="l" rtl="0" eaLnBrk="0" fontAlgn="base" hangingPunct="0">
      <a:spcBef>
        <a:spcPct val="0"/>
      </a:spcBef>
      <a:spcAft>
        <a:spcPct val="0"/>
      </a:spcAft>
      <a:defRPr sz="48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48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48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48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4800" kern="1200">
        <a:solidFill>
          <a:schemeClr val="tx1"/>
        </a:solidFill>
        <a:latin typeface="Times" charset="0"/>
        <a:ea typeface="ＭＳ Ｐゴシック" charset="-128"/>
        <a:cs typeface="+mn-cs"/>
      </a:defRPr>
    </a:lvl5pPr>
    <a:lvl6pPr marL="2286000" algn="l" defTabSz="914400" rtl="0" eaLnBrk="1" latinLnBrk="0" hangingPunct="1">
      <a:defRPr sz="4800" kern="1200">
        <a:solidFill>
          <a:schemeClr val="tx1"/>
        </a:solidFill>
        <a:latin typeface="Times" charset="0"/>
        <a:ea typeface="ＭＳ Ｐゴシック" charset="-128"/>
        <a:cs typeface="+mn-cs"/>
      </a:defRPr>
    </a:lvl6pPr>
    <a:lvl7pPr marL="2743200" algn="l" defTabSz="914400" rtl="0" eaLnBrk="1" latinLnBrk="0" hangingPunct="1">
      <a:defRPr sz="4800" kern="1200">
        <a:solidFill>
          <a:schemeClr val="tx1"/>
        </a:solidFill>
        <a:latin typeface="Times" charset="0"/>
        <a:ea typeface="ＭＳ Ｐゴシック" charset="-128"/>
        <a:cs typeface="+mn-cs"/>
      </a:defRPr>
    </a:lvl7pPr>
    <a:lvl8pPr marL="3200400" algn="l" defTabSz="914400" rtl="0" eaLnBrk="1" latinLnBrk="0" hangingPunct="1">
      <a:defRPr sz="4800" kern="1200">
        <a:solidFill>
          <a:schemeClr val="tx1"/>
        </a:solidFill>
        <a:latin typeface="Times" charset="0"/>
        <a:ea typeface="ＭＳ Ｐゴシック" charset="-128"/>
        <a:cs typeface="+mn-cs"/>
      </a:defRPr>
    </a:lvl8pPr>
    <a:lvl9pPr marL="3657600" algn="l" defTabSz="914400" rtl="0" eaLnBrk="1" latinLnBrk="0" hangingPunct="1">
      <a:defRPr sz="4800" kern="1200">
        <a:solidFill>
          <a:schemeClr val="tx1"/>
        </a:solidFill>
        <a:latin typeface="Times"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407" autoAdjust="0"/>
  </p:normalViewPr>
  <p:slideViewPr>
    <p:cSldViewPr>
      <p:cViewPr>
        <p:scale>
          <a:sx n="33" d="100"/>
          <a:sy n="33" d="100"/>
        </p:scale>
        <p:origin x="-318" y="3456"/>
      </p:cViewPr>
      <p:guideLst>
        <p:guide orient="horz" pos="10368"/>
        <p:guide pos="1036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2912"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linahan\Documents\NITARP\Book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linahan\Documents\NITARP\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linahan\Documents\NITAR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4"/>
  <c:chart>
    <c:title>
      <c:tx>
        <c:rich>
          <a:bodyPr/>
          <a:lstStyle/>
          <a:p>
            <a:pPr>
              <a:defRPr/>
            </a:pPr>
            <a:r>
              <a:rPr lang="en-US"/>
              <a:t>What was the best part of the </a:t>
            </a:r>
          </a:p>
          <a:p>
            <a:pPr>
              <a:defRPr/>
            </a:pPr>
            <a:r>
              <a:rPr lang="en-US"/>
              <a:t>NITARP research experience?</a:t>
            </a:r>
          </a:p>
        </c:rich>
      </c:tx>
      <c:layout>
        <c:manualLayout>
          <c:xMode val="edge"/>
          <c:yMode val="edge"/>
          <c:x val="0.17144651662223609"/>
          <c:y val="2.2408959631406152E-2"/>
        </c:manualLayout>
      </c:layout>
    </c:title>
    <c:plotArea>
      <c:layout>
        <c:manualLayout>
          <c:layoutTarget val="inner"/>
          <c:xMode val="edge"/>
          <c:yMode val="edge"/>
          <c:x val="0.15714821961054984"/>
          <c:y val="0.15876640419947538"/>
          <c:w val="0.70841239810558743"/>
          <c:h val="0.76620403370631351"/>
        </c:manualLayout>
      </c:layout>
      <c:pieChart>
        <c:varyColors val="1"/>
        <c:ser>
          <c:idx val="0"/>
          <c:order val="0"/>
          <c:dLbls>
            <c:dLbl>
              <c:idx val="0"/>
              <c:layout>
                <c:manualLayout>
                  <c:x val="-0.28452998134886726"/>
                  <c:y val="0.15008661417322841"/>
                </c:manualLayout>
              </c:layout>
              <c:showCatName val="1"/>
              <c:showPercent val="1"/>
            </c:dLbl>
            <c:dLbl>
              <c:idx val="1"/>
              <c:layout>
                <c:manualLayout>
                  <c:x val="1.8217519753048361E-2"/>
                  <c:y val="-9.4019892250310891E-2"/>
                </c:manualLayout>
              </c:layout>
              <c:tx>
                <c:rich>
                  <a:bodyPr/>
                  <a:lstStyle/>
                  <a:p>
                    <a:pPr>
                      <a:defRPr sz="1800"/>
                    </a:pPr>
                    <a:r>
                      <a:rPr lang="en-US" sz="1800" dirty="0"/>
                      <a:t>Collaboration with Astronomy professionals and other students
33%</a:t>
                    </a:r>
                  </a:p>
                </c:rich>
              </c:tx>
              <c:spPr/>
              <c:showCatName val="1"/>
              <c:showPercent val="1"/>
            </c:dLbl>
            <c:dLbl>
              <c:idx val="3"/>
              <c:layout>
                <c:manualLayout>
                  <c:x val="-0.28426289389351456"/>
                  <c:y val="0.1424465219883064"/>
                </c:manualLayout>
              </c:layout>
              <c:showCatName val="1"/>
              <c:showPercent val="1"/>
            </c:dLbl>
            <c:showCatName val="1"/>
            <c:showPercent val="1"/>
            <c:showLeaderLines val="1"/>
          </c:dLbls>
          <c:cat>
            <c:strRef>
              <c:f>Sheet1!$A$2:$A$5</c:f>
              <c:strCache>
                <c:ptCount val="4"/>
                <c:pt idx="0">
                  <c:v>Data analysis and compilation while learning how to use  computer software</c:v>
                </c:pt>
                <c:pt idx="1">
                  <c:v>Collaboration with Astronomy professionals and other students</c:v>
                </c:pt>
                <c:pt idx="2">
                  <c:v>Engaging in authentic scientific research</c:v>
                </c:pt>
                <c:pt idx="3">
                  <c:v>Learning about Astronomy</c:v>
                </c:pt>
              </c:strCache>
            </c:strRef>
          </c:cat>
          <c:val>
            <c:numRef>
              <c:f>Sheet1!$B$2:$B$5</c:f>
              <c:numCache>
                <c:formatCode>General</c:formatCode>
                <c:ptCount val="4"/>
                <c:pt idx="0">
                  <c:v>6</c:v>
                </c:pt>
                <c:pt idx="1">
                  <c:v>6</c:v>
                </c:pt>
                <c:pt idx="2">
                  <c:v>5</c:v>
                </c:pt>
                <c:pt idx="3">
                  <c:v>1</c:v>
                </c:pt>
              </c:numCache>
            </c:numRef>
          </c:val>
        </c:ser>
        <c:dLbls>
          <c:showCatName val="1"/>
          <c:showPercent val="1"/>
        </c:dLbls>
        <c:firstSliceAng val="0"/>
      </c:pieChart>
    </c:plotArea>
    <c:plotVisOnly val="1"/>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39"/>
  <c:chart>
    <c:title>
      <c:tx>
        <c:rich>
          <a:bodyPr/>
          <a:lstStyle/>
          <a:p>
            <a:pPr>
              <a:defRPr/>
            </a:pPr>
            <a:r>
              <a:rPr lang="en-US"/>
              <a:t>How did working with women mentors </a:t>
            </a:r>
          </a:p>
          <a:p>
            <a:pPr>
              <a:defRPr/>
            </a:pPr>
            <a:r>
              <a:rPr lang="en-US"/>
              <a:t>affect your experience in the </a:t>
            </a:r>
          </a:p>
          <a:p>
            <a:pPr>
              <a:defRPr/>
            </a:pPr>
            <a:r>
              <a:rPr lang="en-US"/>
              <a:t>NITARP research project?</a:t>
            </a:r>
          </a:p>
        </c:rich>
      </c:tx>
      <c:layout/>
    </c:title>
    <c:view3D>
      <c:rAngAx val="1"/>
    </c:view3D>
    <c:plotArea>
      <c:layout/>
      <c:pie3DChart>
        <c:varyColors val="1"/>
        <c:ser>
          <c:idx val="0"/>
          <c:order val="0"/>
          <c:cat>
            <c:strRef>
              <c:f>Sheet2!$A$2:$A$4</c:f>
              <c:strCache>
                <c:ptCount val="3"/>
                <c:pt idx="0">
                  <c:v>Enriching experience to work with women who are dedicated to the field of science. Encouraged or reaffirmed a commitment to a STEM career.</c:v>
                </c:pt>
                <c:pt idx="1">
                  <c:v>Felt very comfortable working with the female students and female mentor teachers. Allowed students to really focus and collaborate on the project without prejudice.</c:v>
                </c:pt>
                <c:pt idx="2">
                  <c:v>Not interested in pursuing a career in science.</c:v>
                </c:pt>
              </c:strCache>
            </c:strRef>
          </c:cat>
          <c:val>
            <c:numRef>
              <c:f>Sheet2!$B$2:$B$4</c:f>
              <c:numCache>
                <c:formatCode>General</c:formatCode>
                <c:ptCount val="3"/>
                <c:pt idx="0">
                  <c:v>8</c:v>
                </c:pt>
                <c:pt idx="1">
                  <c:v>2</c:v>
                </c:pt>
                <c:pt idx="2">
                  <c:v>1</c:v>
                </c:pt>
              </c:numCache>
            </c:numRef>
          </c:val>
        </c:ser>
      </c:pie3DChart>
    </c:plotArea>
    <c:legend>
      <c:legendPos val="r"/>
      <c:layout>
        <c:manualLayout>
          <c:xMode val="edge"/>
          <c:yMode val="edge"/>
          <c:x val="0.53259644856801769"/>
          <c:y val="0.23150884985530668"/>
          <c:w val="0.45770658296901856"/>
          <c:h val="0.76849115014469405"/>
        </c:manualLayout>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35"/>
  <c:chart>
    <c:title>
      <c:tx>
        <c:rich>
          <a:bodyPr/>
          <a:lstStyle/>
          <a:p>
            <a:pPr>
              <a:defRPr/>
            </a:pPr>
            <a:r>
              <a:rPr lang="en-US"/>
              <a:t>For teams who had students participate that did not attend the summer training, how did the training help you to learn the material and disseminate the information to your research team?</a:t>
            </a:r>
          </a:p>
        </c:rich>
      </c:tx>
      <c:layout>
        <c:manualLayout>
          <c:xMode val="edge"/>
          <c:yMode val="edge"/>
          <c:x val="7.2841328413284098E-2"/>
          <c:y val="2.6590693257359937E-2"/>
        </c:manualLayout>
      </c:layout>
    </c:title>
    <c:view3D>
      <c:rotX val="75"/>
      <c:rAngAx val="1"/>
    </c:view3D>
    <c:plotArea>
      <c:layout>
        <c:manualLayout>
          <c:layoutTarget val="inner"/>
          <c:xMode val="edge"/>
          <c:yMode val="edge"/>
          <c:x val="4.564599368899111E-2"/>
          <c:y val="0.3125488845144358"/>
          <c:w val="0.95435400631100897"/>
          <c:h val="0.66203772965879282"/>
        </c:manualLayout>
      </c:layout>
      <c:pie3DChart>
        <c:varyColors val="1"/>
        <c:ser>
          <c:idx val="0"/>
          <c:order val="0"/>
          <c:dPt>
            <c:idx val="0"/>
            <c:explosion val="3"/>
          </c:dPt>
          <c:dLbls>
            <c:dLbl>
              <c:idx val="0"/>
              <c:layout>
                <c:manualLayout>
                  <c:x val="-0.19657278417120941"/>
                  <c:y val="-8.6365610548681429E-2"/>
                </c:manualLayout>
              </c:layout>
              <c:showCatName val="1"/>
              <c:showPercent val="1"/>
            </c:dLbl>
            <c:dLbl>
              <c:idx val="1"/>
              <c:layout>
                <c:manualLayout>
                  <c:x val="0.18957017311038371"/>
                  <c:y val="0.18652083333333336"/>
                </c:manualLayout>
              </c:layout>
              <c:showCatName val="1"/>
              <c:showPercent val="1"/>
            </c:dLbl>
            <c:showCatName val="1"/>
            <c:showPercent val="1"/>
            <c:showLeaderLines val="1"/>
          </c:dLbls>
          <c:cat>
            <c:strRef>
              <c:f>Sheet3!$A$2:$A$3</c:f>
              <c:strCache>
                <c:ptCount val="2"/>
                <c:pt idx="0">
                  <c:v>Helped Team Leaders to gain a deeper understanding of the material and the confidence to train new students in the project.</c:v>
                </c:pt>
                <c:pt idx="1">
                  <c:v>Developed a bond between the other teams</c:v>
                </c:pt>
              </c:strCache>
            </c:strRef>
          </c:cat>
          <c:val>
            <c:numRef>
              <c:f>Sheet3!$B$2:$B$3</c:f>
              <c:numCache>
                <c:formatCode>General</c:formatCode>
                <c:ptCount val="2"/>
                <c:pt idx="0">
                  <c:v>3</c:v>
                </c:pt>
                <c:pt idx="1">
                  <c:v>1</c:v>
                </c:pt>
              </c:numCache>
            </c:numRef>
          </c:val>
        </c:ser>
        <c:dLbls>
          <c:showCatName val="1"/>
          <c:showPercent val="1"/>
        </c:dLbls>
      </c:pie3DChart>
    </c:plotArea>
    <c:plotVisOnly val="1"/>
  </c:chart>
  <c:txPr>
    <a:bodyPr/>
    <a:lstStyle/>
    <a:p>
      <a:pPr>
        <a:defRPr sz="1800"/>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0.18491</cdr:x>
      <cdr:y>0.23158</cdr:y>
    </cdr:from>
    <cdr:to>
      <cdr:x>0.44769</cdr:x>
      <cdr:y>0.24211</cdr:y>
    </cdr:to>
    <cdr:sp macro="" textlink="">
      <cdr:nvSpPr>
        <cdr:cNvPr id="3" name="Straight Connector 2"/>
        <cdr:cNvSpPr/>
      </cdr:nvSpPr>
      <cdr:spPr>
        <a:xfrm xmlns:a="http://schemas.openxmlformats.org/drawingml/2006/main">
          <a:off x="1447800" y="1676400"/>
          <a:ext cx="2057400" cy="76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714500" y="685800"/>
            <a:ext cx="3429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D1DD462-F595-4C5D-8637-A0F156965AE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4"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2pPr>
    <a:lvl3pPr marL="9144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3pPr>
    <a:lvl4pPr marL="13716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4pPr>
    <a:lvl5pPr marL="18288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A054795-63F4-496B-8C5B-A72424AA781C}"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1920240" y="6583680"/>
            <a:ext cx="28265933" cy="8778240"/>
          </a:xfrm>
          <a:ln>
            <a:noFill/>
          </a:ln>
        </p:spPr>
        <p:txBody>
          <a:bodyPr vert="horz" tIns="0" rIns="75240"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23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1920240" y="15496973"/>
            <a:ext cx="28276906" cy="8412480"/>
          </a:xfrm>
        </p:spPr>
        <p:txBody>
          <a:bodyPr lIns="0" rIns="75240"/>
          <a:lstStyle>
            <a:lvl1pPr marL="0" marR="188101" indent="0" algn="r">
              <a:buNone/>
              <a:defRPr>
                <a:solidFill>
                  <a:schemeClr val="tx1"/>
                </a:solidFill>
              </a:defRPr>
            </a:lvl1pPr>
            <a:lvl2pPr marL="1881012" indent="0" algn="ctr">
              <a:buNone/>
            </a:lvl2pPr>
            <a:lvl3pPr marL="3762024" indent="0" algn="ctr">
              <a:buNone/>
            </a:lvl3pPr>
            <a:lvl4pPr marL="5643037" indent="0" algn="ctr">
              <a:buNone/>
            </a:lvl4pPr>
            <a:lvl5pPr marL="7524049" indent="0" algn="ctr">
              <a:buNone/>
            </a:lvl5pPr>
            <a:lvl6pPr marL="9405061" indent="0" algn="ctr">
              <a:buNone/>
            </a:lvl6pPr>
            <a:lvl7pPr marL="11286073" indent="0" algn="ctr">
              <a:buNone/>
            </a:lvl7pPr>
            <a:lvl8pPr marL="13167086" indent="0" algn="ctr">
              <a:buNone/>
            </a:lvl8pPr>
            <a:lvl9pPr marL="15048098"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fld id="{33E5502F-4549-4977-80E4-141F8A491B3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8256D43-2C1D-4704-B899-E42871121F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4389127"/>
            <a:ext cx="7406640" cy="25016462"/>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645920" y="4389127"/>
            <a:ext cx="21671280" cy="2501646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0476816-B136-46F2-AEA3-1691ED3D72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FC2ECC-99C7-4461-AF96-60AB93AB0A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09267" y="6320333"/>
            <a:ext cx="27980640" cy="6539789"/>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23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909267" y="12982387"/>
            <a:ext cx="27980640" cy="7246618"/>
          </a:xfrm>
        </p:spPr>
        <p:txBody>
          <a:bodyPr lIns="188101" rIns="188101" anchor="t"/>
          <a:lstStyle>
            <a:lvl1pPr marL="0" indent="0">
              <a:buNone/>
              <a:defRPr sz="9100">
                <a:solidFill>
                  <a:schemeClr val="tx1"/>
                </a:solidFill>
              </a:defRPr>
            </a:lvl1pPr>
            <a:lvl2pPr>
              <a:buNone/>
              <a:defRPr sz="7400">
                <a:solidFill>
                  <a:schemeClr val="tx1">
                    <a:tint val="75000"/>
                  </a:schemeClr>
                </a:solidFill>
              </a:defRPr>
            </a:lvl2pPr>
            <a:lvl3pPr>
              <a:buNone/>
              <a:defRPr sz="6600">
                <a:solidFill>
                  <a:schemeClr val="tx1">
                    <a:tint val="75000"/>
                  </a:schemeClr>
                </a:solidFill>
              </a:defRPr>
            </a:lvl3pPr>
            <a:lvl4pPr>
              <a:buNone/>
              <a:defRPr sz="5800">
                <a:solidFill>
                  <a:schemeClr val="tx1">
                    <a:tint val="75000"/>
                  </a:schemeClr>
                </a:solidFill>
              </a:defRPr>
            </a:lvl4pPr>
            <a:lvl5pPr>
              <a:buNone/>
              <a:defRPr sz="58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9C1D1C4-256D-4B7A-901F-CBCE2EA8958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3379622"/>
            <a:ext cx="29626560" cy="5486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645920" y="9216408"/>
            <a:ext cx="14538960" cy="21287232"/>
          </a:xfrm>
        </p:spPr>
        <p:txBody>
          <a:bodyPr/>
          <a:lstStyle>
            <a:lvl1pPr>
              <a:defRPr sz="10700"/>
            </a:lvl1pPr>
            <a:lvl2pPr>
              <a:defRPr sz="9900"/>
            </a:lvl2pPr>
            <a:lvl3pPr>
              <a:defRPr sz="8200"/>
            </a:lvl3pPr>
            <a:lvl4pPr>
              <a:defRPr sz="7400"/>
            </a:lvl4pPr>
            <a:lvl5pPr>
              <a:defRPr sz="7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16733520" y="9216408"/>
            <a:ext cx="14538960" cy="21287232"/>
          </a:xfrm>
        </p:spPr>
        <p:txBody>
          <a:bodyPr/>
          <a:lstStyle>
            <a:lvl1pPr>
              <a:defRPr sz="10700"/>
            </a:lvl1pPr>
            <a:lvl2pPr>
              <a:defRPr sz="9900"/>
            </a:lvl2pPr>
            <a:lvl3pPr>
              <a:defRPr sz="8200"/>
            </a:lvl3pPr>
            <a:lvl4pPr>
              <a:defRPr sz="7400"/>
            </a:lvl4pPr>
            <a:lvl5pPr>
              <a:defRPr sz="7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077C17D-8E94-48ED-AEC7-DD9F2FBBE9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3379622"/>
            <a:ext cx="29626560" cy="5486400"/>
          </a:xfrm>
        </p:spPr>
        <p:txBody>
          <a:bodyPr tIns="188101"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45920" y="8905190"/>
            <a:ext cx="14544677" cy="3164890"/>
          </a:xfrm>
        </p:spPr>
        <p:txBody>
          <a:bodyPr lIns="188101" tIns="0" rIns="188101" bIns="0" anchor="ctr">
            <a:noAutofit/>
          </a:bodyPr>
          <a:lstStyle>
            <a:lvl1pPr marL="0" indent="0">
              <a:buNone/>
              <a:defRPr sz="9900" b="1" cap="none" baseline="0">
                <a:solidFill>
                  <a:schemeClr val="tx2"/>
                </a:solidFill>
                <a:effectLst/>
              </a:defRPr>
            </a:lvl1pPr>
            <a:lvl2pPr>
              <a:buNone/>
              <a:defRPr sz="8200" b="1"/>
            </a:lvl2pPr>
            <a:lvl3pPr>
              <a:buNone/>
              <a:defRPr sz="7400" b="1"/>
            </a:lvl3pPr>
            <a:lvl4pPr>
              <a:buNone/>
              <a:defRPr sz="6600" b="1"/>
            </a:lvl4pPr>
            <a:lvl5pPr>
              <a:buNone/>
              <a:defRPr sz="6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6722092" y="8926836"/>
            <a:ext cx="14550390" cy="3143246"/>
          </a:xfrm>
        </p:spPr>
        <p:txBody>
          <a:bodyPr lIns="188101" tIns="0" rIns="188101" bIns="0" anchor="ctr"/>
          <a:lstStyle>
            <a:lvl1pPr marL="0" indent="0">
              <a:buNone/>
              <a:defRPr sz="9900" b="1" cap="none" baseline="0">
                <a:solidFill>
                  <a:schemeClr val="tx2"/>
                </a:solidFill>
                <a:effectLst/>
              </a:defRPr>
            </a:lvl1pPr>
            <a:lvl2pPr>
              <a:buNone/>
              <a:defRPr sz="8200" b="1"/>
            </a:lvl2pPr>
            <a:lvl3pPr>
              <a:buNone/>
              <a:defRPr sz="7400" b="1"/>
            </a:lvl3pPr>
            <a:lvl4pPr>
              <a:buNone/>
              <a:defRPr sz="6600" b="1"/>
            </a:lvl4pPr>
            <a:lvl5pPr>
              <a:buNone/>
              <a:defRPr sz="6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1645920" y="12070080"/>
            <a:ext cx="14544677" cy="18459456"/>
          </a:xfrm>
        </p:spPr>
        <p:txBody>
          <a:bodyPr tIns="0"/>
          <a:lstStyle>
            <a:lvl1pPr>
              <a:defRPr sz="9100"/>
            </a:lvl1pPr>
            <a:lvl2pPr>
              <a:defRPr sz="8200"/>
            </a:lvl2pPr>
            <a:lvl3pPr>
              <a:defRPr sz="7400"/>
            </a:lvl3pPr>
            <a:lvl4pPr>
              <a:defRPr sz="6600"/>
            </a:lvl4pPr>
            <a:lvl5pPr>
              <a:defRPr sz="6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16722092" y="12070080"/>
            <a:ext cx="14550390" cy="18459456"/>
          </a:xfrm>
        </p:spPr>
        <p:txBody>
          <a:bodyPr tIns="0"/>
          <a:lstStyle>
            <a:lvl1pPr>
              <a:defRPr sz="9100"/>
            </a:lvl1pPr>
            <a:lvl2pPr>
              <a:defRPr sz="8200"/>
            </a:lvl2pPr>
            <a:lvl3pPr>
              <a:defRPr sz="7400"/>
            </a:lvl3pPr>
            <a:lvl4pPr>
              <a:defRPr sz="6600"/>
            </a:lvl4pPr>
            <a:lvl5pPr>
              <a:defRPr sz="6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7A228BF-65C0-4A5F-B528-150D04E270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5920" y="3379622"/>
            <a:ext cx="29900880" cy="5486400"/>
          </a:xfrm>
        </p:spPr>
        <p:txBody>
          <a:bodyPr vert="horz" tIns="188101"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20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40348EC-D4F1-470F-B1BB-B4F5F1E7C6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C20B5FEA-A50D-4613-8DA8-0917666266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0" y="2468890"/>
            <a:ext cx="9875520" cy="5577840"/>
          </a:xfrm>
        </p:spPr>
        <p:txBody>
          <a:bodyPr lIns="0" anchor="b">
            <a:noAutofit/>
          </a:bodyPr>
          <a:lstStyle>
            <a:lvl1pPr algn="l" rtl="0">
              <a:spcBef>
                <a:spcPct val="0"/>
              </a:spcBef>
              <a:buNone/>
              <a:defRPr sz="107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2468880" y="8046720"/>
            <a:ext cx="9875520" cy="21945600"/>
          </a:xfrm>
        </p:spPr>
        <p:txBody>
          <a:bodyPr lIns="75240" rIns="75240"/>
          <a:lstStyle>
            <a:lvl1pPr marL="0" indent="0" algn="l">
              <a:buNone/>
              <a:defRPr sz="5800"/>
            </a:lvl1pPr>
            <a:lvl2pPr indent="0" algn="l">
              <a:buNone/>
              <a:defRPr sz="4900"/>
            </a:lvl2pPr>
            <a:lvl3pPr indent="0" algn="l">
              <a:buNone/>
              <a:defRPr sz="4100"/>
            </a:lvl3pPr>
            <a:lvl4pPr indent="0" algn="l">
              <a:buNone/>
              <a:defRPr sz="3700"/>
            </a:lvl4pPr>
            <a:lvl5pPr indent="0" algn="l">
              <a:buNone/>
              <a:defRPr sz="37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870180" y="8046720"/>
            <a:ext cx="18402300" cy="21945600"/>
          </a:xfrm>
        </p:spPr>
        <p:txBody>
          <a:bodyPr tIns="0"/>
          <a:lstStyle>
            <a:lvl1pPr>
              <a:defRPr sz="11500"/>
            </a:lvl1pPr>
            <a:lvl2pPr>
              <a:defRPr sz="10700"/>
            </a:lvl2pPr>
            <a:lvl3pPr>
              <a:defRPr sz="9900"/>
            </a:lvl3pPr>
            <a:lvl4pPr>
              <a:defRPr sz="8200"/>
            </a:lvl4pPr>
            <a:lvl5pPr>
              <a:defRPr sz="7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39F62C6-4550-4FB5-A64F-A891861E70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11396711" y="5318770"/>
            <a:ext cx="18928080" cy="1975104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376202" tIns="188101" rIns="376202" bIns="188101" rtlCol="0" anchor="ctr"/>
          <a:lstStyle/>
          <a:p>
            <a:pPr algn="ctr" eaLnBrk="1" latinLnBrk="0" hangingPunct="1"/>
            <a:endParaRPr kumimoji="0" lang="en-US"/>
          </a:p>
        </p:txBody>
      </p:sp>
      <p:sp>
        <p:nvSpPr>
          <p:cNvPr id="12" name="Right Triangle 11"/>
          <p:cNvSpPr/>
          <p:nvPr/>
        </p:nvSpPr>
        <p:spPr>
          <a:xfrm rot="420000" flipV="1">
            <a:off x="28814882" y="25726891"/>
            <a:ext cx="559613" cy="746150"/>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376202" tIns="188101" rIns="376202" bIns="188101" rtlCol="0" anchor="ctr"/>
          <a:lstStyle/>
          <a:p>
            <a:pPr algn="ctr" eaLnBrk="1" latinLnBrk="0" hangingPunct="1"/>
            <a:endParaRPr kumimoji="0" lang="en-US"/>
          </a:p>
        </p:txBody>
      </p:sp>
      <p:sp>
        <p:nvSpPr>
          <p:cNvPr id="2" name="Title 1"/>
          <p:cNvSpPr>
            <a:spLocks noGrp="1"/>
          </p:cNvSpPr>
          <p:nvPr>
            <p:ph type="title"/>
          </p:nvPr>
        </p:nvSpPr>
        <p:spPr>
          <a:xfrm>
            <a:off x="2194560" y="5649583"/>
            <a:ext cx="7966253" cy="7596581"/>
          </a:xfrm>
        </p:spPr>
        <p:txBody>
          <a:bodyPr vert="horz" lIns="188101" tIns="188101" rIns="188101" bIns="188101" anchor="b"/>
          <a:lstStyle>
            <a:lvl1pPr algn="l">
              <a:buNone/>
              <a:defRPr sz="82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2194560" y="13578168"/>
            <a:ext cx="7955280" cy="10460736"/>
          </a:xfrm>
        </p:spPr>
        <p:txBody>
          <a:bodyPr lIns="263342" rIns="188101" bIns="188101" anchor="t"/>
          <a:lstStyle>
            <a:lvl1pPr marL="0" indent="0" algn="l">
              <a:spcBef>
                <a:spcPts val="1029"/>
              </a:spcBef>
              <a:buFontTx/>
              <a:buNone/>
              <a:defRPr sz="5300"/>
            </a:lvl1pPr>
            <a:lvl2pPr>
              <a:defRPr sz="4900"/>
            </a:lvl2pPr>
            <a:lvl3pPr>
              <a:defRPr sz="4100"/>
            </a:lvl3pPr>
            <a:lvl4pPr>
              <a:defRPr sz="3700"/>
            </a:lvl4pPr>
            <a:lvl5pPr>
              <a:defRPr sz="37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29077920" y="30510482"/>
            <a:ext cx="2194560" cy="1752600"/>
          </a:xfrm>
        </p:spPr>
        <p:txBody>
          <a:bodyPr/>
          <a:lstStyle/>
          <a:p>
            <a:fld id="{641D7327-00DA-44E8-9383-04B7D34B5B73}" type="slidenum">
              <a:rPr lang="en-US" smtClean="0"/>
              <a:pPr/>
              <a:t>‹#›</a:t>
            </a:fld>
            <a:endParaRPr lang="en-US"/>
          </a:p>
        </p:txBody>
      </p:sp>
      <p:sp>
        <p:nvSpPr>
          <p:cNvPr id="3" name="Picture Placeholder 2"/>
          <p:cNvSpPr>
            <a:spLocks noGrp="1"/>
          </p:cNvSpPr>
          <p:nvPr>
            <p:ph type="pic" idx="1"/>
          </p:nvPr>
        </p:nvSpPr>
        <p:spPr>
          <a:xfrm rot="420000">
            <a:off x="12548855" y="5757682"/>
            <a:ext cx="16623792" cy="18873216"/>
          </a:xfrm>
          <a:prstGeom prst="rect">
            <a:avLst/>
          </a:prstGeom>
          <a:solidFill>
            <a:schemeClr val="bg2"/>
          </a:solidFill>
          <a:ln w="3000" cap="rnd">
            <a:solidFill>
              <a:srgbClr val="C0C0C0"/>
            </a:solidFill>
            <a:round/>
          </a:ln>
          <a:effectLst/>
        </p:spPr>
        <p:txBody>
          <a:bodyPr/>
          <a:lstStyle>
            <a:lvl1pPr marL="0" indent="0">
              <a:buNone/>
              <a:defRPr sz="13200"/>
            </a:lvl1pPr>
          </a:lstStyle>
          <a:p>
            <a:r>
              <a:rPr kumimoji="0" lang="en-US" smtClean="0"/>
              <a:t>Click icon to add picture</a:t>
            </a:r>
            <a:endParaRPr kumimoji="0" lang="en-US" dirty="0"/>
          </a:p>
        </p:txBody>
      </p:sp>
      <p:sp>
        <p:nvSpPr>
          <p:cNvPr id="10" name="Freeform 9"/>
          <p:cNvSpPr>
            <a:spLocks/>
          </p:cNvSpPr>
          <p:nvPr/>
        </p:nvSpPr>
        <p:spPr bwMode="auto">
          <a:xfrm flipV="1">
            <a:off x="-34290" y="27919680"/>
            <a:ext cx="32986980" cy="499872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376202" tIns="188101" rIns="376202" bIns="188101"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15773400" y="29855162"/>
            <a:ext cx="17145000" cy="306324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376202" tIns="188101" rIns="376202" bIns="188101"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34290" y="-34291"/>
            <a:ext cx="32986980" cy="499872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376202" tIns="188101" rIns="376202" bIns="188101"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15773400" y="-34289"/>
            <a:ext cx="17145000" cy="306324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376202" tIns="188101" rIns="376202" bIns="188101"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1645920" y="3379622"/>
            <a:ext cx="29626560" cy="5486400"/>
          </a:xfrm>
          <a:prstGeom prst="rect">
            <a:avLst/>
          </a:prstGeom>
        </p:spPr>
        <p:txBody>
          <a:bodyPr vert="horz" lIns="0" tIns="188101"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1645920" y="9290304"/>
            <a:ext cx="29626560" cy="21067776"/>
          </a:xfrm>
          <a:prstGeom prst="rect">
            <a:avLst/>
          </a:prstGeom>
        </p:spPr>
        <p:txBody>
          <a:bodyPr vert="horz" lIns="376202" tIns="188101" rIns="376202" bIns="188101">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1645920" y="30510482"/>
            <a:ext cx="7680960" cy="1752600"/>
          </a:xfrm>
          <a:prstGeom prst="rect">
            <a:avLst/>
          </a:prstGeom>
        </p:spPr>
        <p:txBody>
          <a:bodyPr vert="horz" lIns="0" tIns="0" rIns="0" bIns="0" anchor="b"/>
          <a:lstStyle>
            <a:lvl1pPr algn="l" eaLnBrk="1" latinLnBrk="0" hangingPunct="1">
              <a:defRPr kumimoji="0" sz="49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9601200" y="30510482"/>
            <a:ext cx="12070080" cy="1752600"/>
          </a:xfrm>
          <a:prstGeom prst="rect">
            <a:avLst/>
          </a:prstGeom>
        </p:spPr>
        <p:txBody>
          <a:bodyPr vert="horz" lIns="0" tIns="0" rIns="0" bIns="0" anchor="b"/>
          <a:lstStyle>
            <a:lvl1pPr algn="l" eaLnBrk="1" latinLnBrk="0" hangingPunct="1">
              <a:defRPr kumimoji="0" sz="49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28529280" y="30510482"/>
            <a:ext cx="2743200" cy="1752600"/>
          </a:xfrm>
          <a:prstGeom prst="rect">
            <a:avLst/>
          </a:prstGeom>
        </p:spPr>
        <p:txBody>
          <a:bodyPr vert="horz" lIns="0" tIns="0" rIns="0" bIns="0" anchor="b"/>
          <a:lstStyle>
            <a:lvl1pPr algn="r" eaLnBrk="1" latinLnBrk="0" hangingPunct="1">
              <a:defRPr kumimoji="0" sz="4900">
                <a:solidFill>
                  <a:schemeClr val="tx2">
                    <a:shade val="90000"/>
                  </a:schemeClr>
                </a:solidFill>
              </a:defRPr>
            </a:lvl1pPr>
          </a:lstStyle>
          <a:p>
            <a:fld id="{3B855339-48F0-421D-BFD5-CDB8C8E17725}" type="slidenum">
              <a:rPr lang="en-US" smtClean="0"/>
              <a:pPr/>
              <a:t>‹#›</a:t>
            </a:fld>
            <a:endParaRPr lang="en-US"/>
          </a:p>
        </p:txBody>
      </p:sp>
      <p:grpSp>
        <p:nvGrpSpPr>
          <p:cNvPr id="2" name="Group 1"/>
          <p:cNvGrpSpPr/>
          <p:nvPr/>
        </p:nvGrpSpPr>
        <p:grpSpPr>
          <a:xfrm>
            <a:off x="-68461" y="971559"/>
            <a:ext cx="33049973" cy="311627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20600" b="0" kern="1200">
          <a:ln>
            <a:noFill/>
          </a:ln>
          <a:solidFill>
            <a:schemeClr val="tx2"/>
          </a:solidFill>
          <a:effectLst/>
          <a:latin typeface="+mj-lt"/>
          <a:ea typeface="+mj-ea"/>
          <a:cs typeface="+mj-cs"/>
        </a:defRPr>
      </a:lvl1pPr>
    </p:titleStyle>
    <p:bodyStyle>
      <a:lvl1pPr marL="1128607" indent="-1128607" algn="l" rtl="0" eaLnBrk="1" latinLnBrk="0" hangingPunct="1">
        <a:spcBef>
          <a:spcPct val="20000"/>
        </a:spcBef>
        <a:buClr>
          <a:schemeClr val="accent3"/>
        </a:buClr>
        <a:buSzPct val="95000"/>
        <a:buFont typeface="Wingdings 2"/>
        <a:buChar char=""/>
        <a:defRPr kumimoji="0" sz="10700" kern="1200">
          <a:solidFill>
            <a:schemeClr val="tx1"/>
          </a:solidFill>
          <a:latin typeface="+mn-lt"/>
          <a:ea typeface="+mn-ea"/>
          <a:cs typeface="+mn-cs"/>
        </a:defRPr>
      </a:lvl1pPr>
      <a:lvl2pPr marL="2633417" indent="-1015747" algn="l" rtl="0" eaLnBrk="1" latinLnBrk="0" hangingPunct="1">
        <a:spcBef>
          <a:spcPct val="20000"/>
        </a:spcBef>
        <a:buClr>
          <a:schemeClr val="accent1"/>
        </a:buClr>
        <a:buSzPct val="85000"/>
        <a:buFont typeface="Wingdings 2"/>
        <a:buChar char=""/>
        <a:defRPr kumimoji="0" sz="9900" kern="1200">
          <a:solidFill>
            <a:schemeClr val="tx1"/>
          </a:solidFill>
          <a:latin typeface="+mn-lt"/>
          <a:ea typeface="+mn-ea"/>
          <a:cs typeface="+mn-cs"/>
        </a:defRPr>
      </a:lvl2pPr>
      <a:lvl3pPr marL="3762024" indent="-1015747" algn="l" rtl="0" eaLnBrk="1" latinLnBrk="0" hangingPunct="1">
        <a:spcBef>
          <a:spcPct val="20000"/>
        </a:spcBef>
        <a:buClr>
          <a:schemeClr val="accent2"/>
        </a:buClr>
        <a:buSzPct val="70000"/>
        <a:buFont typeface="Wingdings 2"/>
        <a:buChar char=""/>
        <a:defRPr kumimoji="0" sz="8600" kern="1200">
          <a:solidFill>
            <a:schemeClr val="tx1"/>
          </a:solidFill>
          <a:latin typeface="+mn-lt"/>
          <a:ea typeface="+mn-ea"/>
          <a:cs typeface="+mn-cs"/>
        </a:defRPr>
      </a:lvl3pPr>
      <a:lvl4pPr marL="4890632" indent="-865266" algn="l" rtl="0" eaLnBrk="1" latinLnBrk="0" hangingPunct="1">
        <a:spcBef>
          <a:spcPct val="20000"/>
        </a:spcBef>
        <a:buClr>
          <a:schemeClr val="accent3"/>
        </a:buClr>
        <a:buSzPct val="65000"/>
        <a:buFont typeface="Wingdings 2"/>
        <a:buChar char=""/>
        <a:defRPr kumimoji="0" sz="8200" kern="1200">
          <a:solidFill>
            <a:schemeClr val="tx1"/>
          </a:solidFill>
          <a:latin typeface="+mn-lt"/>
          <a:ea typeface="+mn-ea"/>
          <a:cs typeface="+mn-cs"/>
        </a:defRPr>
      </a:lvl4pPr>
      <a:lvl5pPr marL="6019239" indent="-865266" algn="l" rtl="0" eaLnBrk="1" latinLnBrk="0" hangingPunct="1">
        <a:spcBef>
          <a:spcPct val="20000"/>
        </a:spcBef>
        <a:buClr>
          <a:schemeClr val="accent4"/>
        </a:buClr>
        <a:buSzPct val="65000"/>
        <a:buFont typeface="Wingdings 2"/>
        <a:buChar char=""/>
        <a:defRPr kumimoji="0" sz="8200" kern="1200">
          <a:solidFill>
            <a:schemeClr val="tx1"/>
          </a:solidFill>
          <a:latin typeface="+mn-lt"/>
          <a:ea typeface="+mn-ea"/>
          <a:cs typeface="+mn-cs"/>
        </a:defRPr>
      </a:lvl5pPr>
      <a:lvl6pPr marL="7147847" indent="-865266" algn="l" rtl="0" eaLnBrk="1" latinLnBrk="0" hangingPunct="1">
        <a:spcBef>
          <a:spcPct val="20000"/>
        </a:spcBef>
        <a:buClr>
          <a:schemeClr val="accent5"/>
        </a:buClr>
        <a:buSzPct val="80000"/>
        <a:buFont typeface="Wingdings 2"/>
        <a:buChar char=""/>
        <a:defRPr kumimoji="0" sz="7400" kern="1200">
          <a:solidFill>
            <a:schemeClr val="tx1"/>
          </a:solidFill>
          <a:latin typeface="+mn-lt"/>
          <a:ea typeface="+mn-ea"/>
          <a:cs typeface="+mn-cs"/>
        </a:defRPr>
      </a:lvl6pPr>
      <a:lvl7pPr marL="7900251" indent="-752405" algn="l" rtl="0" eaLnBrk="1" latinLnBrk="0" hangingPunct="1">
        <a:spcBef>
          <a:spcPct val="20000"/>
        </a:spcBef>
        <a:buClr>
          <a:schemeClr val="accent6"/>
        </a:buClr>
        <a:buSzPct val="80000"/>
        <a:buFont typeface="Wingdings 2"/>
        <a:buChar char=""/>
        <a:defRPr kumimoji="0" sz="6600" kern="1200" baseline="0">
          <a:solidFill>
            <a:schemeClr val="tx1"/>
          </a:solidFill>
          <a:latin typeface="+mn-lt"/>
          <a:ea typeface="+mn-ea"/>
          <a:cs typeface="+mn-cs"/>
        </a:defRPr>
      </a:lvl7pPr>
      <a:lvl8pPr marL="9028859" indent="-752405" algn="l" rtl="0" eaLnBrk="1" latinLnBrk="0" hangingPunct="1">
        <a:spcBef>
          <a:spcPct val="20000"/>
        </a:spcBef>
        <a:buClr>
          <a:schemeClr val="tx2"/>
        </a:buClr>
        <a:buChar char="•"/>
        <a:defRPr kumimoji="0" sz="6600" kern="1200">
          <a:solidFill>
            <a:schemeClr val="tx1"/>
          </a:solidFill>
          <a:latin typeface="+mn-lt"/>
          <a:ea typeface="+mn-ea"/>
          <a:cs typeface="+mn-cs"/>
        </a:defRPr>
      </a:lvl8pPr>
      <a:lvl9pPr marL="10157466" indent="-752405" algn="l" rtl="0" eaLnBrk="1" latinLnBrk="0" hangingPunct="1">
        <a:spcBef>
          <a:spcPct val="20000"/>
        </a:spcBef>
        <a:buClr>
          <a:schemeClr val="tx2"/>
        </a:buClr>
        <a:buFontTx/>
        <a:buChar char="•"/>
        <a:defRPr kumimoji="0" sz="5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1881012" algn="l" rtl="0" eaLnBrk="1" latinLnBrk="0" hangingPunct="1">
        <a:defRPr kumimoji="0" kern="1200">
          <a:solidFill>
            <a:schemeClr val="tx1"/>
          </a:solidFill>
          <a:latin typeface="+mn-lt"/>
          <a:ea typeface="+mn-ea"/>
          <a:cs typeface="+mn-cs"/>
        </a:defRPr>
      </a:lvl2pPr>
      <a:lvl3pPr marL="3762024" algn="l" rtl="0" eaLnBrk="1" latinLnBrk="0" hangingPunct="1">
        <a:defRPr kumimoji="0" kern="1200">
          <a:solidFill>
            <a:schemeClr val="tx1"/>
          </a:solidFill>
          <a:latin typeface="+mn-lt"/>
          <a:ea typeface="+mn-ea"/>
          <a:cs typeface="+mn-cs"/>
        </a:defRPr>
      </a:lvl3pPr>
      <a:lvl4pPr marL="5643037" algn="l" rtl="0" eaLnBrk="1" latinLnBrk="0" hangingPunct="1">
        <a:defRPr kumimoji="0" kern="1200">
          <a:solidFill>
            <a:schemeClr val="tx1"/>
          </a:solidFill>
          <a:latin typeface="+mn-lt"/>
          <a:ea typeface="+mn-ea"/>
          <a:cs typeface="+mn-cs"/>
        </a:defRPr>
      </a:lvl4pPr>
      <a:lvl5pPr marL="7524049" algn="l" rtl="0" eaLnBrk="1" latinLnBrk="0" hangingPunct="1">
        <a:defRPr kumimoji="0" kern="1200">
          <a:solidFill>
            <a:schemeClr val="tx1"/>
          </a:solidFill>
          <a:latin typeface="+mn-lt"/>
          <a:ea typeface="+mn-ea"/>
          <a:cs typeface="+mn-cs"/>
        </a:defRPr>
      </a:lvl5pPr>
      <a:lvl6pPr marL="9405061" algn="l" rtl="0" eaLnBrk="1" latinLnBrk="0" hangingPunct="1">
        <a:defRPr kumimoji="0" kern="1200">
          <a:solidFill>
            <a:schemeClr val="tx1"/>
          </a:solidFill>
          <a:latin typeface="+mn-lt"/>
          <a:ea typeface="+mn-ea"/>
          <a:cs typeface="+mn-cs"/>
        </a:defRPr>
      </a:lvl6pPr>
      <a:lvl7pPr marL="11286073" algn="l" rtl="0" eaLnBrk="1" latinLnBrk="0" hangingPunct="1">
        <a:defRPr kumimoji="0" kern="1200">
          <a:solidFill>
            <a:schemeClr val="tx1"/>
          </a:solidFill>
          <a:latin typeface="+mn-lt"/>
          <a:ea typeface="+mn-ea"/>
          <a:cs typeface="+mn-cs"/>
        </a:defRPr>
      </a:lvl7pPr>
      <a:lvl8pPr marL="13167086" algn="l" rtl="0" eaLnBrk="1" latinLnBrk="0" hangingPunct="1">
        <a:defRPr kumimoji="0" kern="1200">
          <a:solidFill>
            <a:schemeClr val="tx1"/>
          </a:solidFill>
          <a:latin typeface="+mn-lt"/>
          <a:ea typeface="+mn-ea"/>
          <a:cs typeface="+mn-cs"/>
        </a:defRPr>
      </a:lvl8pPr>
      <a:lvl9pPr marL="1504809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chart" Target="../charts/chart2.xml"/><Relationship Id="rId2" Type="http://schemas.openxmlformats.org/officeDocument/2006/relationships/notesSlide" Target="../notesSlides/notesSlide1.xml"/><Relationship Id="rId16"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chart" Target="../charts/chart3.xml"/><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rgbClr val="FFFF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8" name="Rounded Rectangle 77"/>
          <p:cNvSpPr/>
          <p:nvPr/>
        </p:nvSpPr>
        <p:spPr>
          <a:xfrm>
            <a:off x="12877800" y="14097000"/>
            <a:ext cx="12420600" cy="83820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876800" y="762000"/>
            <a:ext cx="20497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8" name="Rectangle 2"/>
          <p:cNvSpPr>
            <a:spLocks noGrp="1" noChangeArrowheads="1"/>
          </p:cNvSpPr>
          <p:nvPr>
            <p:ph type="ctrTitle"/>
          </p:nvPr>
        </p:nvSpPr>
        <p:spPr>
          <a:xfrm>
            <a:off x="4800600" y="1447800"/>
            <a:ext cx="20116800" cy="1447800"/>
          </a:xfrm>
        </p:spPr>
        <p:txBody>
          <a:bodyPr>
            <a:normAutofit fontScale="90000"/>
          </a:bodyPr>
          <a:lstStyle/>
          <a:p>
            <a:pPr algn="ctr" eaLnBrk="1" hangingPunct="1"/>
            <a:r>
              <a:rPr lang="en-US" sz="6600" b="1" dirty="0" smtClean="0">
                <a:solidFill>
                  <a:schemeClr val="bg1"/>
                </a:solidFill>
              </a:rPr>
              <a:t>The Effect of an Authentic Science Research Experience on Teachers and Students through NITARP</a:t>
            </a:r>
            <a:r>
              <a:rPr lang="en-US" sz="2000" dirty="0" smtClean="0">
                <a:solidFill>
                  <a:srgbClr val="000000"/>
                </a:solidFill>
              </a:rPr>
              <a:t/>
            </a:r>
            <a:br>
              <a:rPr lang="en-US" sz="2000" dirty="0" smtClean="0">
                <a:solidFill>
                  <a:srgbClr val="000000"/>
                </a:solidFill>
              </a:rPr>
            </a:br>
            <a:endParaRPr lang="en-US" sz="2000" dirty="0" smtClean="0">
              <a:solidFill>
                <a:srgbClr val="000000"/>
              </a:solidFill>
            </a:endParaRPr>
          </a:p>
        </p:txBody>
      </p:sp>
      <p:sp>
        <p:nvSpPr>
          <p:cNvPr id="14339" name="Rectangle 3"/>
          <p:cNvSpPr>
            <a:spLocks noGrp="1" noChangeArrowheads="1"/>
          </p:cNvSpPr>
          <p:nvPr>
            <p:ph type="subTitle" idx="1"/>
          </p:nvPr>
        </p:nvSpPr>
        <p:spPr>
          <a:xfrm>
            <a:off x="914400" y="6248400"/>
            <a:ext cx="11201400" cy="9220200"/>
          </a:xfrm>
        </p:spPr>
        <p:txBody>
          <a:bodyPr>
            <a:normAutofit lnSpcReduction="10000"/>
          </a:bodyPr>
          <a:lstStyle/>
          <a:p>
            <a:pPr algn="just" eaLnBrk="1" hangingPunct="1"/>
            <a:r>
              <a:rPr lang="en-US" sz="2800" dirty="0" smtClean="0">
                <a:solidFill>
                  <a:schemeClr val="bg1"/>
                </a:solidFill>
              </a:rPr>
              <a:t>	As part of the NASA/IPAC Teacher Archive Research Project program (NITARP), four high school teachers have participated with selected students in a research project using archival Spitzer data to search for young stellar objects in two bright-rimmed clouds: BRC 27 and BRC 34. Our scientific research findings are presented in another poster, Johnson et al. A key initiative in science education is integrating authentic scientific research into the curriculum. Since the NITARP program funds a limited number of teachers and students, our group has investigated the role of team leaders (both teachers and students) in educating and inspiring other teachers and students. This project allows our students to assume an active role in the process of project development, teamwork, data collection and analysis, interpretation of results, and formal scientific presentations. This poster presents our observations on methods used by student team leaders in disseminating the information to other students within the school, as well as to other local schools and interest groups. Since three of the four teachers on our team are female, we have also looked at how these teachers inspire young women to participate in this program and to pursue STEM (Science, Technology, Engineering, and Math) careers. This program was made possible through the NASA/IPAC Teacher Archive Research Project program (NITARP) and was funded by NASA Astrophysics Data Program and Archive Outreach funds.</a:t>
            </a:r>
          </a:p>
        </p:txBody>
      </p:sp>
      <p:sp>
        <p:nvSpPr>
          <p:cNvPr id="14343" name="Rectangle 7"/>
          <p:cNvSpPr>
            <a:spLocks noChangeArrowheads="1"/>
          </p:cNvSpPr>
          <p:nvPr/>
        </p:nvSpPr>
        <p:spPr bwMode="auto">
          <a:xfrm>
            <a:off x="32792988" y="22129750"/>
            <a:ext cx="184150" cy="823913"/>
          </a:xfrm>
          <a:prstGeom prst="rect">
            <a:avLst/>
          </a:prstGeom>
          <a:noFill/>
          <a:ln w="9525">
            <a:noFill/>
            <a:miter lim="800000"/>
            <a:headEnd/>
            <a:tailEnd/>
          </a:ln>
        </p:spPr>
        <p:txBody>
          <a:bodyPr wrap="none">
            <a:spAutoFit/>
          </a:bodyPr>
          <a:lstStyle/>
          <a:p>
            <a:endParaRPr lang="en-US" dirty="0"/>
          </a:p>
        </p:txBody>
      </p:sp>
      <p:pic>
        <p:nvPicPr>
          <p:cNvPr id="14344" name="Picture 8" descr="NITARP_350"/>
          <p:cNvPicPr>
            <a:picLocks noChangeAspect="1" noChangeArrowheads="1"/>
          </p:cNvPicPr>
          <p:nvPr/>
        </p:nvPicPr>
        <p:blipFill>
          <a:blip r:embed="rId3"/>
          <a:srcRect/>
          <a:stretch>
            <a:fillRect/>
          </a:stretch>
        </p:blipFill>
        <p:spPr bwMode="auto">
          <a:xfrm>
            <a:off x="27508200" y="1143000"/>
            <a:ext cx="4451350" cy="1920875"/>
          </a:xfrm>
          <a:prstGeom prst="rect">
            <a:avLst/>
          </a:prstGeom>
          <a:noFill/>
          <a:ln w="9525">
            <a:noFill/>
            <a:miter lim="800000"/>
            <a:headEnd/>
            <a:tailEnd/>
          </a:ln>
        </p:spPr>
      </p:pic>
      <p:pic>
        <p:nvPicPr>
          <p:cNvPr id="14345" name="Picture 9" descr="flatnasatrans"/>
          <p:cNvPicPr>
            <a:picLocks noChangeAspect="1" noChangeArrowheads="1"/>
          </p:cNvPicPr>
          <p:nvPr/>
        </p:nvPicPr>
        <p:blipFill>
          <a:blip r:embed="rId4"/>
          <a:srcRect/>
          <a:stretch>
            <a:fillRect/>
          </a:stretch>
        </p:blipFill>
        <p:spPr bwMode="auto">
          <a:xfrm>
            <a:off x="533400" y="42863"/>
            <a:ext cx="2678113" cy="2319337"/>
          </a:xfrm>
          <a:prstGeom prst="rect">
            <a:avLst/>
          </a:prstGeom>
          <a:noFill/>
          <a:ln w="9525">
            <a:noFill/>
            <a:miter lim="800000"/>
            <a:headEnd/>
            <a:tailEnd/>
          </a:ln>
        </p:spPr>
      </p:pic>
      <p:pic>
        <p:nvPicPr>
          <p:cNvPr id="14346" name="Picture 38" descr="IPAC-New-Logo"/>
          <p:cNvPicPr>
            <a:picLocks noChangeAspect="1" noChangeArrowheads="1"/>
          </p:cNvPicPr>
          <p:nvPr/>
        </p:nvPicPr>
        <p:blipFill>
          <a:blip r:embed="rId5"/>
          <a:srcRect/>
          <a:stretch>
            <a:fillRect/>
          </a:stretch>
        </p:blipFill>
        <p:spPr bwMode="auto">
          <a:xfrm>
            <a:off x="457200" y="2667000"/>
            <a:ext cx="3811588" cy="1916113"/>
          </a:xfrm>
          <a:prstGeom prst="rect">
            <a:avLst/>
          </a:prstGeom>
          <a:noFill/>
          <a:ln w="9525">
            <a:noFill/>
            <a:miter lim="800000"/>
            <a:headEnd/>
            <a:tailEnd/>
          </a:ln>
        </p:spPr>
      </p:pic>
      <p:sp>
        <p:nvSpPr>
          <p:cNvPr id="14352" name="TextBox 16"/>
          <p:cNvSpPr txBox="1">
            <a:spLocks noChangeArrowheads="1"/>
          </p:cNvSpPr>
          <p:nvPr/>
        </p:nvSpPr>
        <p:spPr bwMode="auto">
          <a:xfrm>
            <a:off x="18135600" y="31594961"/>
            <a:ext cx="14325600" cy="1323439"/>
          </a:xfrm>
          <a:prstGeom prst="rect">
            <a:avLst/>
          </a:prstGeom>
          <a:noFill/>
          <a:ln w="9525">
            <a:solidFill>
              <a:schemeClr val="bg1"/>
            </a:solidFill>
            <a:miter lim="800000"/>
            <a:headEnd/>
            <a:tailEnd/>
          </a:ln>
        </p:spPr>
        <p:txBody>
          <a:bodyPr wrap="square">
            <a:spAutoFit/>
          </a:bodyPr>
          <a:lstStyle/>
          <a:p>
            <a:pPr algn="ctr"/>
            <a:r>
              <a:rPr lang="en-US" sz="4000" i="1" dirty="0">
                <a:solidFill>
                  <a:schemeClr val="bg1"/>
                </a:solidFill>
              </a:rPr>
              <a:t>We gratefully acknowledge funding via NASA Astrophysics Data Program funds and NASA/IPAC Archive Outreach funds.</a:t>
            </a:r>
          </a:p>
        </p:txBody>
      </p:sp>
      <p:sp>
        <p:nvSpPr>
          <p:cNvPr id="20" name="TextBox 19"/>
          <p:cNvSpPr txBox="1"/>
          <p:nvPr/>
        </p:nvSpPr>
        <p:spPr>
          <a:xfrm>
            <a:off x="5410200" y="3276600"/>
            <a:ext cx="26060400" cy="2862322"/>
          </a:xfrm>
          <a:prstGeom prst="rect">
            <a:avLst/>
          </a:prstGeom>
          <a:noFill/>
        </p:spPr>
        <p:txBody>
          <a:bodyPr wrap="square" rtlCol="0">
            <a:spAutoFit/>
          </a:bodyPr>
          <a:lstStyle/>
          <a:p>
            <a:r>
              <a:rPr lang="en-US" sz="3600" b="1" dirty="0" smtClean="0">
                <a:solidFill>
                  <a:srgbClr val="002060"/>
                </a:solidFill>
              </a:rPr>
              <a:t>Marcella Linahan</a:t>
            </a:r>
            <a:r>
              <a:rPr lang="en-US" sz="3600" baseline="30000" dirty="0" smtClean="0">
                <a:solidFill>
                  <a:srgbClr val="002060"/>
                </a:solidFill>
              </a:rPr>
              <a:t>1</a:t>
            </a:r>
            <a:r>
              <a:rPr lang="en-US" sz="3600" dirty="0" smtClean="0">
                <a:solidFill>
                  <a:srgbClr val="002060"/>
                </a:solidFill>
              </a:rPr>
              <a:t>, L. M. Rebull</a:t>
            </a:r>
            <a:r>
              <a:rPr lang="en-US" sz="3600" baseline="30000" dirty="0" smtClean="0">
                <a:solidFill>
                  <a:srgbClr val="002060"/>
                </a:solidFill>
              </a:rPr>
              <a:t>2</a:t>
            </a:r>
            <a:r>
              <a:rPr lang="en-US" sz="3600" dirty="0" smtClean="0">
                <a:solidFill>
                  <a:srgbClr val="002060"/>
                </a:solidFill>
              </a:rPr>
              <a:t>, C. H. Johnson</a:t>
            </a:r>
            <a:r>
              <a:rPr lang="en-US" sz="3600" baseline="30000" dirty="0" smtClean="0">
                <a:solidFill>
                  <a:srgbClr val="002060"/>
                </a:solidFill>
              </a:rPr>
              <a:t>3</a:t>
            </a:r>
            <a:r>
              <a:rPr lang="en-US" sz="3600" dirty="0" smtClean="0">
                <a:solidFill>
                  <a:srgbClr val="002060"/>
                </a:solidFill>
              </a:rPr>
              <a:t>, J. C. Gibbs</a:t>
            </a:r>
            <a:r>
              <a:rPr lang="en-US" sz="3600" baseline="30000" dirty="0" smtClean="0">
                <a:solidFill>
                  <a:srgbClr val="002060"/>
                </a:solidFill>
              </a:rPr>
              <a:t>4</a:t>
            </a:r>
            <a:r>
              <a:rPr lang="en-US" sz="3600" dirty="0" smtClean="0">
                <a:solidFill>
                  <a:srgbClr val="002060"/>
                </a:solidFill>
              </a:rPr>
              <a:t>, D. C. Sartore</a:t>
            </a:r>
            <a:r>
              <a:rPr lang="en-US" sz="3600" baseline="30000" dirty="0" smtClean="0">
                <a:solidFill>
                  <a:srgbClr val="002060"/>
                </a:solidFill>
              </a:rPr>
              <a:t>5</a:t>
            </a:r>
            <a:r>
              <a:rPr lang="en-US" sz="3600" dirty="0" smtClean="0">
                <a:solidFill>
                  <a:srgbClr val="002060"/>
                </a:solidFill>
              </a:rPr>
              <a:t>, A. Rameswaram</a:t>
            </a:r>
            <a:r>
              <a:rPr lang="en-US" sz="3600" baseline="30000" dirty="0" smtClean="0">
                <a:solidFill>
                  <a:srgbClr val="002060"/>
                </a:solidFill>
              </a:rPr>
              <a:t>1</a:t>
            </a:r>
            <a:r>
              <a:rPr lang="en-US" sz="3600" dirty="0" smtClean="0">
                <a:solidFill>
                  <a:srgbClr val="002060"/>
                </a:solidFill>
              </a:rPr>
              <a:t>, H. N. Sprow</a:t>
            </a:r>
            <a:r>
              <a:rPr lang="en-US" sz="3600" baseline="30000" dirty="0" smtClean="0">
                <a:solidFill>
                  <a:srgbClr val="002060"/>
                </a:solidFill>
              </a:rPr>
              <a:t>1</a:t>
            </a:r>
            <a:r>
              <a:rPr lang="en-US" sz="3600" dirty="0" smtClean="0">
                <a:solidFill>
                  <a:srgbClr val="002060"/>
                </a:solidFill>
              </a:rPr>
              <a:t>, J. R. Fagan</a:t>
            </a:r>
            <a:r>
              <a:rPr lang="en-US" sz="3600" baseline="30000" dirty="0" smtClean="0">
                <a:solidFill>
                  <a:srgbClr val="002060"/>
                </a:solidFill>
              </a:rPr>
              <a:t>1</a:t>
            </a:r>
            <a:r>
              <a:rPr lang="en-US" sz="3600" dirty="0" smtClean="0">
                <a:solidFill>
                  <a:srgbClr val="002060"/>
                </a:solidFill>
              </a:rPr>
              <a:t>, A. Pullinger</a:t>
            </a:r>
            <a:r>
              <a:rPr lang="en-US" sz="3600" baseline="30000" dirty="0" smtClean="0">
                <a:solidFill>
                  <a:srgbClr val="002060"/>
                </a:solidFill>
              </a:rPr>
              <a:t>1</a:t>
            </a:r>
            <a:r>
              <a:rPr lang="en-US" sz="3600" dirty="0" smtClean="0">
                <a:solidFill>
                  <a:srgbClr val="002060"/>
                </a:solidFill>
              </a:rPr>
              <a:t>, N. J. Ezyk</a:t>
            </a:r>
            <a:r>
              <a:rPr lang="en-US" sz="3600" baseline="30000" dirty="0" smtClean="0">
                <a:solidFill>
                  <a:srgbClr val="002060"/>
                </a:solidFill>
              </a:rPr>
              <a:t>1</a:t>
            </a:r>
            <a:r>
              <a:rPr lang="en-US" sz="3600" dirty="0" smtClean="0">
                <a:solidFill>
                  <a:srgbClr val="002060"/>
                </a:solidFill>
              </a:rPr>
              <a:t>, T. Nuthmann</a:t>
            </a:r>
            <a:r>
              <a:rPr lang="en-US" sz="3600" baseline="30000" dirty="0" smtClean="0">
                <a:solidFill>
                  <a:srgbClr val="002060"/>
                </a:solidFill>
              </a:rPr>
              <a:t>4</a:t>
            </a:r>
            <a:r>
              <a:rPr lang="en-US" sz="3600" dirty="0" smtClean="0">
                <a:solidFill>
                  <a:srgbClr val="002060"/>
                </a:solidFill>
              </a:rPr>
              <a:t>, T. Canakapalli</a:t>
            </a:r>
            <a:r>
              <a:rPr lang="en-US" sz="3600" baseline="30000" dirty="0" smtClean="0">
                <a:solidFill>
                  <a:srgbClr val="002060"/>
                </a:solidFill>
              </a:rPr>
              <a:t>4</a:t>
            </a:r>
            <a:r>
              <a:rPr lang="en-US" sz="3600" dirty="0" smtClean="0">
                <a:solidFill>
                  <a:srgbClr val="002060"/>
                </a:solidFill>
              </a:rPr>
              <a:t>, S. Aryal</a:t>
            </a:r>
            <a:r>
              <a:rPr lang="en-US" sz="3600" baseline="30000" dirty="0" smtClean="0">
                <a:solidFill>
                  <a:srgbClr val="002060"/>
                </a:solidFill>
              </a:rPr>
              <a:t>4</a:t>
            </a:r>
            <a:r>
              <a:rPr lang="en-US" sz="3600" dirty="0" smtClean="0">
                <a:solidFill>
                  <a:srgbClr val="002060"/>
                </a:solidFill>
              </a:rPr>
              <a:t>, M. Nishida</a:t>
            </a:r>
            <a:r>
              <a:rPr lang="en-US" sz="3600" baseline="30000" dirty="0" smtClean="0">
                <a:solidFill>
                  <a:srgbClr val="002060"/>
                </a:solidFill>
              </a:rPr>
              <a:t>4</a:t>
            </a:r>
            <a:r>
              <a:rPr lang="en-US" sz="3600" dirty="0" smtClean="0">
                <a:solidFill>
                  <a:srgbClr val="002060"/>
                </a:solidFill>
              </a:rPr>
              <a:t>, N. G. Killingstad</a:t>
            </a:r>
            <a:r>
              <a:rPr lang="en-US" sz="3600" baseline="30000" dirty="0" smtClean="0">
                <a:solidFill>
                  <a:srgbClr val="002060"/>
                </a:solidFill>
              </a:rPr>
              <a:t>3</a:t>
            </a:r>
            <a:r>
              <a:rPr lang="en-US" sz="3600" dirty="0" smtClean="0">
                <a:solidFill>
                  <a:srgbClr val="002060"/>
                </a:solidFill>
              </a:rPr>
              <a:t>, T. S. McCanna</a:t>
            </a:r>
            <a:r>
              <a:rPr lang="en-US" sz="3600" baseline="30000" dirty="0" smtClean="0">
                <a:solidFill>
                  <a:srgbClr val="002060"/>
                </a:solidFill>
              </a:rPr>
              <a:t>3</a:t>
            </a:r>
            <a:r>
              <a:rPr lang="en-US" sz="3600" dirty="0" smtClean="0">
                <a:solidFill>
                  <a:srgbClr val="002060"/>
                </a:solidFill>
              </a:rPr>
              <a:t>, A. M. O'Bryan</a:t>
            </a:r>
            <a:r>
              <a:rPr lang="en-US" sz="3600" baseline="30000" dirty="0" smtClean="0">
                <a:solidFill>
                  <a:srgbClr val="002060"/>
                </a:solidFill>
              </a:rPr>
              <a:t>3</a:t>
            </a:r>
            <a:r>
              <a:rPr lang="en-US" sz="3600" dirty="0" smtClean="0">
                <a:solidFill>
                  <a:srgbClr val="002060"/>
                </a:solidFill>
              </a:rPr>
              <a:t>, S. D. Carlson</a:t>
            </a:r>
            <a:r>
              <a:rPr lang="en-US" sz="3600" baseline="30000" dirty="0" smtClean="0">
                <a:solidFill>
                  <a:srgbClr val="002060"/>
                </a:solidFill>
              </a:rPr>
              <a:t>3</a:t>
            </a:r>
            <a:r>
              <a:rPr lang="en-US" sz="3600" dirty="0" smtClean="0">
                <a:solidFill>
                  <a:srgbClr val="002060"/>
                </a:solidFill>
              </a:rPr>
              <a:t>, M. L. Clark</a:t>
            </a:r>
            <a:r>
              <a:rPr lang="en-US" sz="3600" baseline="30000" dirty="0" smtClean="0">
                <a:solidFill>
                  <a:srgbClr val="002060"/>
                </a:solidFill>
              </a:rPr>
              <a:t>3</a:t>
            </a:r>
            <a:r>
              <a:rPr lang="en-US" sz="3600" dirty="0" smtClean="0">
                <a:solidFill>
                  <a:srgbClr val="002060"/>
                </a:solidFill>
              </a:rPr>
              <a:t>, S. M. Koop</a:t>
            </a:r>
            <a:r>
              <a:rPr lang="en-US" sz="3600" baseline="30000" dirty="0" smtClean="0">
                <a:solidFill>
                  <a:srgbClr val="002060"/>
                </a:solidFill>
              </a:rPr>
              <a:t>3</a:t>
            </a:r>
            <a:r>
              <a:rPr lang="en-US" sz="3600" dirty="0" smtClean="0">
                <a:solidFill>
                  <a:srgbClr val="002060"/>
                </a:solidFill>
              </a:rPr>
              <a:t>, T. A. Ravelomanantsoa</a:t>
            </a:r>
            <a:r>
              <a:rPr lang="en-US" sz="3600" baseline="30000" dirty="0" smtClean="0">
                <a:solidFill>
                  <a:srgbClr val="002060"/>
                </a:solidFill>
              </a:rPr>
              <a:t>3</a:t>
            </a:r>
            <a:r>
              <a:rPr lang="en-US" sz="3600" dirty="0" smtClean="0">
                <a:solidFill>
                  <a:srgbClr val="002060"/>
                </a:solidFill>
              </a:rPr>
              <a:t>, C. M. Tilley</a:t>
            </a:r>
            <a:r>
              <a:rPr lang="en-US" sz="3600" baseline="30000" dirty="0" smtClean="0">
                <a:solidFill>
                  <a:srgbClr val="002060"/>
                </a:solidFill>
              </a:rPr>
              <a:t>5</a:t>
            </a:r>
            <a:r>
              <a:rPr lang="en-US" sz="3600" dirty="0" smtClean="0">
                <a:solidFill>
                  <a:srgbClr val="002060"/>
                </a:solidFill>
              </a:rPr>
              <a:t>, K. S. Badura</a:t>
            </a:r>
            <a:r>
              <a:rPr lang="en-US" sz="3600" baseline="30000" dirty="0" smtClean="0">
                <a:solidFill>
                  <a:srgbClr val="002060"/>
                </a:solidFill>
              </a:rPr>
              <a:t>5</a:t>
            </a:r>
            <a:r>
              <a:rPr lang="en-US" sz="3600" dirty="0" smtClean="0">
                <a:solidFill>
                  <a:srgbClr val="002060"/>
                </a:solidFill>
              </a:rPr>
              <a:t> </a:t>
            </a:r>
            <a:br>
              <a:rPr lang="en-US" sz="3600" dirty="0" smtClean="0">
                <a:solidFill>
                  <a:srgbClr val="002060"/>
                </a:solidFill>
              </a:rPr>
            </a:br>
            <a:r>
              <a:rPr lang="en-US" sz="3600" i="1" baseline="30000" dirty="0" smtClean="0">
                <a:solidFill>
                  <a:srgbClr val="002060"/>
                </a:solidFill>
              </a:rPr>
              <a:t>1</a:t>
            </a:r>
            <a:r>
              <a:rPr lang="en-US" sz="3600" i="1" dirty="0" smtClean="0">
                <a:solidFill>
                  <a:srgbClr val="002060"/>
                </a:solidFill>
              </a:rPr>
              <a:t>Carmel Catholic High School (Mundelein, IL), </a:t>
            </a:r>
            <a:r>
              <a:rPr lang="en-US" sz="3600" i="1" baseline="30000" dirty="0" smtClean="0">
                <a:solidFill>
                  <a:srgbClr val="002060"/>
                </a:solidFill>
              </a:rPr>
              <a:t>2</a:t>
            </a:r>
            <a:r>
              <a:rPr lang="en-US" sz="3600" i="1" dirty="0" smtClean="0">
                <a:solidFill>
                  <a:srgbClr val="002060"/>
                </a:solidFill>
              </a:rPr>
              <a:t>Spitzer Science Center/</a:t>
            </a:r>
            <a:r>
              <a:rPr lang="en-US" sz="3600" i="1" dirty="0" err="1" smtClean="0">
                <a:solidFill>
                  <a:srgbClr val="002060"/>
                </a:solidFill>
              </a:rPr>
              <a:t>CalTech</a:t>
            </a:r>
            <a:r>
              <a:rPr lang="en-US" sz="3600" i="1" dirty="0" smtClean="0">
                <a:solidFill>
                  <a:srgbClr val="002060"/>
                </a:solidFill>
              </a:rPr>
              <a:t> (Pasadena, CA), </a:t>
            </a:r>
            <a:r>
              <a:rPr lang="en-US" sz="3600" i="1" baseline="30000" dirty="0" smtClean="0">
                <a:solidFill>
                  <a:srgbClr val="002060"/>
                </a:solidFill>
              </a:rPr>
              <a:t>3</a:t>
            </a:r>
            <a:r>
              <a:rPr lang="en-US" sz="3600" i="1" dirty="0" smtClean="0">
                <a:solidFill>
                  <a:srgbClr val="002060"/>
                </a:solidFill>
              </a:rPr>
              <a:t>Breck School (Minneapolis, MN), </a:t>
            </a:r>
            <a:r>
              <a:rPr lang="en-US" sz="3600" i="1" baseline="30000" dirty="0" smtClean="0">
                <a:solidFill>
                  <a:srgbClr val="002060"/>
                </a:solidFill>
              </a:rPr>
              <a:t>4</a:t>
            </a:r>
            <a:r>
              <a:rPr lang="en-US" sz="3600" i="1" dirty="0" smtClean="0">
                <a:solidFill>
                  <a:srgbClr val="002060"/>
                </a:solidFill>
              </a:rPr>
              <a:t>Glencoe High School (Hillsboro, OR), </a:t>
            </a:r>
            <a:r>
              <a:rPr lang="en-US" sz="3600" i="1" baseline="30000" dirty="0" smtClean="0">
                <a:solidFill>
                  <a:srgbClr val="002060"/>
                </a:solidFill>
              </a:rPr>
              <a:t>5</a:t>
            </a:r>
            <a:r>
              <a:rPr lang="en-US" sz="3600" i="1" dirty="0" smtClean="0">
                <a:solidFill>
                  <a:srgbClr val="002060"/>
                </a:solidFill>
              </a:rPr>
              <a:t>Pine Ridge High School (Deltona, FL).</a:t>
            </a:r>
            <a:endParaRPr lang="en-US" sz="3600" dirty="0">
              <a:solidFill>
                <a:srgbClr val="002060"/>
              </a:solidFill>
            </a:endParaRPr>
          </a:p>
        </p:txBody>
      </p:sp>
      <p:grpSp>
        <p:nvGrpSpPr>
          <p:cNvPr id="84" name="Group 83"/>
          <p:cNvGrpSpPr/>
          <p:nvPr/>
        </p:nvGrpSpPr>
        <p:grpSpPr>
          <a:xfrm>
            <a:off x="381000" y="24765000"/>
            <a:ext cx="4387269" cy="3480375"/>
            <a:chOff x="457200" y="23926800"/>
            <a:chExt cx="4387269" cy="3480375"/>
          </a:xfrm>
        </p:grpSpPr>
        <p:sp>
          <p:nvSpPr>
            <p:cNvPr id="47" name="Rounded Rectangle 46"/>
            <p:cNvSpPr/>
            <p:nvPr/>
          </p:nvSpPr>
          <p:spPr>
            <a:xfrm>
              <a:off x="457200" y="23926800"/>
              <a:ext cx="4038600" cy="33528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190.jpg"/>
            <p:cNvPicPr>
              <a:picLocks noChangeAspect="1"/>
            </p:cNvPicPr>
            <p:nvPr/>
          </p:nvPicPr>
          <p:blipFill>
            <a:blip r:embed="rId6"/>
            <a:stretch>
              <a:fillRect/>
            </a:stretch>
          </p:blipFill>
          <p:spPr>
            <a:xfrm>
              <a:off x="762000" y="24384000"/>
              <a:ext cx="3345025" cy="2508769"/>
            </a:xfrm>
            <a:prstGeom prst="rect">
              <a:avLst/>
            </a:prstGeom>
          </p:spPr>
        </p:pic>
        <p:sp>
          <p:nvSpPr>
            <p:cNvPr id="23" name="TextBox 22"/>
            <p:cNvSpPr txBox="1"/>
            <p:nvPr/>
          </p:nvSpPr>
          <p:spPr>
            <a:xfrm rot="10800000" flipH="1" flipV="1">
              <a:off x="685800" y="26822400"/>
              <a:ext cx="4158669" cy="584775"/>
            </a:xfrm>
            <a:prstGeom prst="rect">
              <a:avLst/>
            </a:prstGeom>
            <a:noFill/>
          </p:spPr>
          <p:txBody>
            <a:bodyPr wrap="square" rtlCol="0">
              <a:spAutoFit/>
            </a:bodyPr>
            <a:lstStyle/>
            <a:p>
              <a:r>
                <a:rPr lang="en-US" sz="3200" dirty="0" smtClean="0">
                  <a:solidFill>
                    <a:schemeClr val="bg1"/>
                  </a:solidFill>
                </a:rPr>
                <a:t>Team Illinois</a:t>
              </a:r>
              <a:endParaRPr lang="en-US" sz="3200" dirty="0">
                <a:solidFill>
                  <a:schemeClr val="bg1"/>
                </a:solidFill>
              </a:endParaRPr>
            </a:p>
          </p:txBody>
        </p:sp>
      </p:grpSp>
      <p:grpSp>
        <p:nvGrpSpPr>
          <p:cNvPr id="69" name="Group 68"/>
          <p:cNvGrpSpPr/>
          <p:nvPr/>
        </p:nvGrpSpPr>
        <p:grpSpPr>
          <a:xfrm>
            <a:off x="990600" y="17907000"/>
            <a:ext cx="2514600" cy="1676400"/>
            <a:chOff x="5867400" y="15316200"/>
            <a:chExt cx="2514600" cy="1676400"/>
          </a:xfrm>
        </p:grpSpPr>
        <p:sp>
          <p:nvSpPr>
            <p:cNvPr id="56" name="Rounded Rectangle 55"/>
            <p:cNvSpPr/>
            <p:nvPr/>
          </p:nvSpPr>
          <p:spPr>
            <a:xfrm>
              <a:off x="5867400" y="15316200"/>
              <a:ext cx="2514600" cy="16764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138.JPG"/>
            <p:cNvPicPr>
              <a:picLocks noChangeAspect="1"/>
            </p:cNvPicPr>
            <p:nvPr/>
          </p:nvPicPr>
          <p:blipFill>
            <a:blip r:embed="rId7"/>
            <a:stretch>
              <a:fillRect/>
            </a:stretch>
          </p:blipFill>
          <p:spPr>
            <a:xfrm>
              <a:off x="6096000" y="15392400"/>
              <a:ext cx="2032000" cy="1524000"/>
            </a:xfrm>
            <a:prstGeom prst="rect">
              <a:avLst/>
            </a:prstGeom>
          </p:spPr>
        </p:pic>
      </p:grpSp>
      <p:grpSp>
        <p:nvGrpSpPr>
          <p:cNvPr id="63" name="Group 62"/>
          <p:cNvGrpSpPr/>
          <p:nvPr/>
        </p:nvGrpSpPr>
        <p:grpSpPr>
          <a:xfrm>
            <a:off x="25222200" y="5943600"/>
            <a:ext cx="6553200" cy="5192018"/>
            <a:chOff x="24917400" y="6705600"/>
            <a:chExt cx="6553200" cy="5192018"/>
          </a:xfrm>
        </p:grpSpPr>
        <p:sp>
          <p:nvSpPr>
            <p:cNvPr id="41" name="Rectangle 40"/>
            <p:cNvSpPr/>
            <p:nvPr/>
          </p:nvSpPr>
          <p:spPr>
            <a:xfrm>
              <a:off x="24917400" y="7010400"/>
              <a:ext cx="6172200" cy="48006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NITARP2011 - 40.jpg"/>
            <p:cNvPicPr>
              <a:picLocks noChangeAspect="1"/>
            </p:cNvPicPr>
            <p:nvPr/>
          </p:nvPicPr>
          <p:blipFill>
            <a:blip r:embed="rId8"/>
            <a:stretch>
              <a:fillRect/>
            </a:stretch>
          </p:blipFill>
          <p:spPr>
            <a:xfrm>
              <a:off x="25603200" y="6705600"/>
              <a:ext cx="5638800" cy="4027444"/>
            </a:xfrm>
            <a:prstGeom prst="rect">
              <a:avLst/>
            </a:prstGeom>
          </p:spPr>
        </p:pic>
        <p:sp>
          <p:nvSpPr>
            <p:cNvPr id="19" name="TextBox 18"/>
            <p:cNvSpPr txBox="1"/>
            <p:nvPr/>
          </p:nvSpPr>
          <p:spPr>
            <a:xfrm>
              <a:off x="24993600" y="10820400"/>
              <a:ext cx="6477000" cy="1077218"/>
            </a:xfrm>
            <a:prstGeom prst="rect">
              <a:avLst/>
            </a:prstGeom>
            <a:noFill/>
          </p:spPr>
          <p:txBody>
            <a:bodyPr wrap="square" rtlCol="0">
              <a:spAutoFit/>
            </a:bodyPr>
            <a:lstStyle/>
            <a:p>
              <a:r>
                <a:rPr lang="en-US" sz="3200" dirty="0" smtClean="0">
                  <a:solidFill>
                    <a:schemeClr val="bg1"/>
                  </a:solidFill>
                </a:rPr>
                <a:t>Infrared versus visible light at the Jet Propulsion Laboratory</a:t>
              </a:r>
              <a:endParaRPr lang="en-US" sz="3200" dirty="0">
                <a:solidFill>
                  <a:schemeClr val="bg1"/>
                </a:solidFill>
              </a:endParaRPr>
            </a:p>
          </p:txBody>
        </p:sp>
      </p:grpSp>
      <p:grpSp>
        <p:nvGrpSpPr>
          <p:cNvPr id="68" name="Group 67"/>
          <p:cNvGrpSpPr/>
          <p:nvPr/>
        </p:nvGrpSpPr>
        <p:grpSpPr>
          <a:xfrm>
            <a:off x="381000" y="15011400"/>
            <a:ext cx="3810000" cy="2718376"/>
            <a:chOff x="1524000" y="15392400"/>
            <a:chExt cx="3810000" cy="2718376"/>
          </a:xfrm>
        </p:grpSpPr>
        <p:sp>
          <p:nvSpPr>
            <p:cNvPr id="44" name="Rounded Rectangle 43"/>
            <p:cNvSpPr/>
            <p:nvPr/>
          </p:nvSpPr>
          <p:spPr>
            <a:xfrm>
              <a:off x="1524000" y="15392400"/>
              <a:ext cx="3733800" cy="25908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TeamSpitzerBreck.jpg"/>
            <p:cNvPicPr>
              <a:picLocks noChangeAspect="1"/>
            </p:cNvPicPr>
            <p:nvPr/>
          </p:nvPicPr>
          <p:blipFill>
            <a:blip r:embed="rId9"/>
            <a:stretch>
              <a:fillRect/>
            </a:stretch>
          </p:blipFill>
          <p:spPr>
            <a:xfrm>
              <a:off x="1752600" y="15697200"/>
              <a:ext cx="3070730" cy="2055612"/>
            </a:xfrm>
            <a:prstGeom prst="rect">
              <a:avLst/>
            </a:prstGeom>
          </p:spPr>
        </p:pic>
        <p:sp>
          <p:nvSpPr>
            <p:cNvPr id="28" name="TextBox 27"/>
            <p:cNvSpPr txBox="1"/>
            <p:nvPr/>
          </p:nvSpPr>
          <p:spPr>
            <a:xfrm>
              <a:off x="1828800" y="17526001"/>
              <a:ext cx="3505200" cy="584775"/>
            </a:xfrm>
            <a:prstGeom prst="rect">
              <a:avLst/>
            </a:prstGeom>
            <a:noFill/>
          </p:spPr>
          <p:txBody>
            <a:bodyPr wrap="square" rtlCol="0">
              <a:spAutoFit/>
            </a:bodyPr>
            <a:lstStyle/>
            <a:p>
              <a:r>
                <a:rPr lang="en-US" sz="3200" dirty="0" smtClean="0">
                  <a:solidFill>
                    <a:schemeClr val="bg1"/>
                  </a:solidFill>
                </a:rPr>
                <a:t>Team Minnesota</a:t>
              </a:r>
              <a:endParaRPr lang="en-US" sz="3200" dirty="0">
                <a:solidFill>
                  <a:schemeClr val="bg1"/>
                </a:solidFill>
              </a:endParaRPr>
            </a:p>
          </p:txBody>
        </p:sp>
      </p:grpSp>
      <p:grpSp>
        <p:nvGrpSpPr>
          <p:cNvPr id="72" name="Group 71"/>
          <p:cNvGrpSpPr/>
          <p:nvPr/>
        </p:nvGrpSpPr>
        <p:grpSpPr>
          <a:xfrm>
            <a:off x="10058400" y="15087600"/>
            <a:ext cx="3581400" cy="3352800"/>
            <a:chOff x="10820400" y="15697200"/>
            <a:chExt cx="3581400" cy="3352800"/>
          </a:xfrm>
        </p:grpSpPr>
        <p:sp>
          <p:nvSpPr>
            <p:cNvPr id="45" name="Rounded Rectangle 44"/>
            <p:cNvSpPr/>
            <p:nvPr/>
          </p:nvSpPr>
          <p:spPr>
            <a:xfrm>
              <a:off x="10820400" y="15697200"/>
              <a:ext cx="2590800" cy="33528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NITARP2011 - 47.jpg"/>
            <p:cNvPicPr>
              <a:picLocks noChangeAspect="1"/>
            </p:cNvPicPr>
            <p:nvPr/>
          </p:nvPicPr>
          <p:blipFill>
            <a:blip r:embed="rId10"/>
            <a:stretch>
              <a:fillRect/>
            </a:stretch>
          </p:blipFill>
          <p:spPr>
            <a:xfrm rot="10800000" flipV="1">
              <a:off x="11201400" y="15849600"/>
              <a:ext cx="1731570" cy="2424340"/>
            </a:xfrm>
            <a:prstGeom prst="rect">
              <a:avLst/>
            </a:prstGeom>
          </p:spPr>
        </p:pic>
        <p:sp>
          <p:nvSpPr>
            <p:cNvPr id="31" name="TextBox 30"/>
            <p:cNvSpPr txBox="1"/>
            <p:nvPr/>
          </p:nvSpPr>
          <p:spPr>
            <a:xfrm>
              <a:off x="10896600" y="18440400"/>
              <a:ext cx="3505200" cy="584775"/>
            </a:xfrm>
            <a:prstGeom prst="rect">
              <a:avLst/>
            </a:prstGeom>
            <a:noFill/>
          </p:spPr>
          <p:txBody>
            <a:bodyPr wrap="square" rtlCol="0">
              <a:spAutoFit/>
            </a:bodyPr>
            <a:lstStyle/>
            <a:p>
              <a:r>
                <a:rPr lang="en-US" sz="3200" dirty="0" smtClean="0">
                  <a:solidFill>
                    <a:schemeClr val="bg1"/>
                  </a:solidFill>
                </a:rPr>
                <a:t>Team Florida</a:t>
              </a:r>
              <a:endParaRPr lang="en-US" sz="3200" dirty="0">
                <a:solidFill>
                  <a:schemeClr val="bg1"/>
                </a:solidFill>
              </a:endParaRPr>
            </a:p>
          </p:txBody>
        </p:sp>
      </p:grpSp>
      <p:pic>
        <p:nvPicPr>
          <p:cNvPr id="33" name="Picture 32" descr="qrcode.png"/>
          <p:cNvPicPr>
            <a:picLocks noChangeAspect="1"/>
          </p:cNvPicPr>
          <p:nvPr/>
        </p:nvPicPr>
        <p:blipFill>
          <a:blip r:embed="rId11"/>
          <a:stretch>
            <a:fillRect/>
          </a:stretch>
        </p:blipFill>
        <p:spPr>
          <a:xfrm>
            <a:off x="838200" y="29032200"/>
            <a:ext cx="2514600" cy="2514600"/>
          </a:xfrm>
          <a:prstGeom prst="rect">
            <a:avLst/>
          </a:prstGeom>
        </p:spPr>
      </p:pic>
      <p:grpSp>
        <p:nvGrpSpPr>
          <p:cNvPr id="83" name="Group 82"/>
          <p:cNvGrpSpPr/>
          <p:nvPr/>
        </p:nvGrpSpPr>
        <p:grpSpPr>
          <a:xfrm>
            <a:off x="5029200" y="24765000"/>
            <a:ext cx="4114800" cy="3429000"/>
            <a:chOff x="4800600" y="24003000"/>
            <a:chExt cx="4114800" cy="3429000"/>
          </a:xfrm>
        </p:grpSpPr>
        <p:sp>
          <p:nvSpPr>
            <p:cNvPr id="55" name="Rounded Rectangle 54"/>
            <p:cNvSpPr/>
            <p:nvPr/>
          </p:nvSpPr>
          <p:spPr>
            <a:xfrm>
              <a:off x="4800600" y="24003000"/>
              <a:ext cx="4114800" cy="3429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NITARP2011 - 44.jpg"/>
            <p:cNvPicPr>
              <a:picLocks noChangeAspect="1"/>
            </p:cNvPicPr>
            <p:nvPr/>
          </p:nvPicPr>
          <p:blipFill>
            <a:blip r:embed="rId12"/>
            <a:stretch>
              <a:fillRect/>
            </a:stretch>
          </p:blipFill>
          <p:spPr>
            <a:xfrm>
              <a:off x="5181600" y="24231600"/>
              <a:ext cx="3429000" cy="2449799"/>
            </a:xfrm>
            <a:prstGeom prst="rect">
              <a:avLst/>
            </a:prstGeom>
          </p:spPr>
        </p:pic>
        <p:sp>
          <p:nvSpPr>
            <p:cNvPr id="36" name="TextBox 35"/>
            <p:cNvSpPr txBox="1"/>
            <p:nvPr/>
          </p:nvSpPr>
          <p:spPr>
            <a:xfrm>
              <a:off x="5486400" y="26746200"/>
              <a:ext cx="2665538" cy="584775"/>
            </a:xfrm>
            <a:prstGeom prst="rect">
              <a:avLst/>
            </a:prstGeom>
            <a:noFill/>
          </p:spPr>
          <p:txBody>
            <a:bodyPr wrap="none" rtlCol="0">
              <a:spAutoFit/>
            </a:bodyPr>
            <a:lstStyle/>
            <a:p>
              <a:r>
                <a:rPr lang="en-US" sz="3200" dirty="0" smtClean="0">
                  <a:solidFill>
                    <a:schemeClr val="bg1"/>
                  </a:solidFill>
                </a:rPr>
                <a:t>Team Oregon</a:t>
              </a:r>
              <a:endParaRPr lang="en-US" sz="3200" dirty="0">
                <a:solidFill>
                  <a:schemeClr val="bg1"/>
                </a:solidFill>
              </a:endParaRPr>
            </a:p>
          </p:txBody>
        </p:sp>
      </p:grpSp>
      <p:sp>
        <p:nvSpPr>
          <p:cNvPr id="46" name="Rounded Rectangle 45"/>
          <p:cNvSpPr/>
          <p:nvPr/>
        </p:nvSpPr>
        <p:spPr>
          <a:xfrm>
            <a:off x="381000" y="19888200"/>
            <a:ext cx="4572000" cy="46482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p:cNvGrpSpPr/>
          <p:nvPr/>
        </p:nvGrpSpPr>
        <p:grpSpPr>
          <a:xfrm>
            <a:off x="381000" y="20269200"/>
            <a:ext cx="4572000" cy="4201418"/>
            <a:chOff x="228600" y="19812000"/>
            <a:chExt cx="4572000" cy="4201418"/>
          </a:xfrm>
        </p:grpSpPr>
        <p:pic>
          <p:nvPicPr>
            <p:cNvPr id="32" name="Picture 31" descr="NITARP2011 - 49.jpg"/>
            <p:cNvPicPr>
              <a:picLocks noChangeAspect="1"/>
            </p:cNvPicPr>
            <p:nvPr/>
          </p:nvPicPr>
          <p:blipFill>
            <a:blip r:embed="rId13"/>
            <a:stretch>
              <a:fillRect/>
            </a:stretch>
          </p:blipFill>
          <p:spPr>
            <a:xfrm>
              <a:off x="457200" y="19812000"/>
              <a:ext cx="4114800" cy="2939381"/>
            </a:xfrm>
            <a:prstGeom prst="rect">
              <a:avLst/>
            </a:prstGeom>
          </p:spPr>
        </p:pic>
        <p:sp>
          <p:nvSpPr>
            <p:cNvPr id="37" name="TextBox 36"/>
            <p:cNvSpPr txBox="1"/>
            <p:nvPr/>
          </p:nvSpPr>
          <p:spPr>
            <a:xfrm>
              <a:off x="228600" y="22936200"/>
              <a:ext cx="4572000" cy="1077218"/>
            </a:xfrm>
            <a:prstGeom prst="rect">
              <a:avLst/>
            </a:prstGeom>
            <a:noFill/>
          </p:spPr>
          <p:txBody>
            <a:bodyPr wrap="square" rtlCol="0">
              <a:spAutoFit/>
            </a:bodyPr>
            <a:lstStyle/>
            <a:p>
              <a:r>
                <a:rPr lang="en-US" sz="3200" dirty="0" smtClean="0">
                  <a:solidFill>
                    <a:schemeClr val="bg1"/>
                  </a:solidFill>
                </a:rPr>
                <a:t>Summer visit to Spitzer Space Science Institute</a:t>
              </a:r>
              <a:endParaRPr lang="en-US" sz="3200" dirty="0">
                <a:solidFill>
                  <a:schemeClr val="bg1"/>
                </a:solidFill>
              </a:endParaRPr>
            </a:p>
          </p:txBody>
        </p:sp>
      </p:grpSp>
      <p:grpSp>
        <p:nvGrpSpPr>
          <p:cNvPr id="82" name="Group 81"/>
          <p:cNvGrpSpPr/>
          <p:nvPr/>
        </p:nvGrpSpPr>
        <p:grpSpPr>
          <a:xfrm>
            <a:off x="9525000" y="25222200"/>
            <a:ext cx="3886200" cy="2971800"/>
            <a:chOff x="9067800" y="24079200"/>
            <a:chExt cx="3886200" cy="2971800"/>
          </a:xfrm>
        </p:grpSpPr>
        <p:sp>
          <p:nvSpPr>
            <p:cNvPr id="58" name="Rounded Rectangle 57"/>
            <p:cNvSpPr/>
            <p:nvPr/>
          </p:nvSpPr>
          <p:spPr>
            <a:xfrm>
              <a:off x="9067800" y="24079200"/>
              <a:ext cx="3886200" cy="29718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descr="NITARP2011 - 29.jpg"/>
            <p:cNvPicPr>
              <a:picLocks noChangeAspect="1"/>
            </p:cNvPicPr>
            <p:nvPr/>
          </p:nvPicPr>
          <p:blipFill>
            <a:blip r:embed="rId14"/>
            <a:stretch>
              <a:fillRect/>
            </a:stretch>
          </p:blipFill>
          <p:spPr>
            <a:xfrm>
              <a:off x="9296400" y="24384000"/>
              <a:ext cx="3352799" cy="2395003"/>
            </a:xfrm>
            <a:prstGeom prst="rect">
              <a:avLst/>
            </a:prstGeom>
          </p:spPr>
        </p:pic>
      </p:grpSp>
      <p:grpSp>
        <p:nvGrpSpPr>
          <p:cNvPr id="70" name="Group 69"/>
          <p:cNvGrpSpPr/>
          <p:nvPr/>
        </p:nvGrpSpPr>
        <p:grpSpPr>
          <a:xfrm>
            <a:off x="9829800" y="18592800"/>
            <a:ext cx="2362200" cy="1752600"/>
            <a:chOff x="5943600" y="17297400"/>
            <a:chExt cx="2362200" cy="1752600"/>
          </a:xfrm>
        </p:grpSpPr>
        <p:sp>
          <p:nvSpPr>
            <p:cNvPr id="57" name="Rounded Rectangle 56"/>
            <p:cNvSpPr/>
            <p:nvPr/>
          </p:nvSpPr>
          <p:spPr>
            <a:xfrm>
              <a:off x="5943600" y="17297400"/>
              <a:ext cx="2362200" cy="17526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052.JPG"/>
            <p:cNvPicPr>
              <a:picLocks noChangeAspect="1"/>
            </p:cNvPicPr>
            <p:nvPr/>
          </p:nvPicPr>
          <p:blipFill>
            <a:blip r:embed="rId15"/>
            <a:stretch>
              <a:fillRect/>
            </a:stretch>
          </p:blipFill>
          <p:spPr>
            <a:xfrm>
              <a:off x="6172200" y="17449800"/>
              <a:ext cx="1930400" cy="1447800"/>
            </a:xfrm>
            <a:prstGeom prst="rect">
              <a:avLst/>
            </a:prstGeom>
          </p:spPr>
        </p:pic>
      </p:grpSp>
      <p:sp>
        <p:nvSpPr>
          <p:cNvPr id="51" name="Rounded Rectangle 50"/>
          <p:cNvSpPr/>
          <p:nvPr/>
        </p:nvSpPr>
        <p:spPr>
          <a:xfrm>
            <a:off x="5105400" y="20421600"/>
            <a:ext cx="7760403" cy="38100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5185491" y="20582794"/>
            <a:ext cx="7760402" cy="3831008"/>
          </a:xfrm>
          <a:prstGeom prst="rect">
            <a:avLst/>
          </a:prstGeom>
          <a:noFill/>
        </p:spPr>
        <p:txBody>
          <a:bodyPr wrap="square" rtlCol="0">
            <a:spAutoFit/>
          </a:bodyPr>
          <a:lstStyle/>
          <a:p>
            <a:r>
              <a:rPr lang="en-US" sz="2800" b="1" i="1" dirty="0" smtClean="0">
                <a:solidFill>
                  <a:schemeClr val="bg1"/>
                </a:solidFill>
              </a:rPr>
              <a:t>“I think the best part of the project was probably the atmosphere of it. Not only were we studying at Cal Tech, a place filled with so much intellectual curiosity and openness that it’s nearly palpable, but the warmth of the shared camaraderie between the teams made the experience so much better.”</a:t>
            </a:r>
          </a:p>
          <a:p>
            <a:r>
              <a:rPr lang="en-US" sz="2800" b="1" i="1" dirty="0" smtClean="0">
                <a:solidFill>
                  <a:schemeClr val="bg1"/>
                </a:solidFill>
              </a:rPr>
              <a:t>---M. Nishida</a:t>
            </a:r>
            <a:endParaRPr lang="en-US" sz="2800" b="1" i="1" dirty="0">
              <a:solidFill>
                <a:schemeClr val="bg1"/>
              </a:solidFill>
            </a:endParaRPr>
          </a:p>
        </p:txBody>
      </p:sp>
      <p:graphicFrame>
        <p:nvGraphicFramePr>
          <p:cNvPr id="53" name="Chart 52"/>
          <p:cNvGraphicFramePr/>
          <p:nvPr/>
        </p:nvGraphicFramePr>
        <p:xfrm>
          <a:off x="25374600" y="14630400"/>
          <a:ext cx="7162800" cy="70104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54" name="Chart 53"/>
          <p:cNvGraphicFramePr/>
          <p:nvPr/>
        </p:nvGraphicFramePr>
        <p:xfrm>
          <a:off x="17297400" y="26060400"/>
          <a:ext cx="8001000" cy="5334000"/>
        </p:xfrm>
        <a:graphic>
          <a:graphicData uri="http://schemas.openxmlformats.org/drawingml/2006/chart">
            <c:chart xmlns:c="http://schemas.openxmlformats.org/drawingml/2006/chart" xmlns:r="http://schemas.openxmlformats.org/officeDocument/2006/relationships" r:id="rId17"/>
          </a:graphicData>
        </a:graphic>
      </p:graphicFrame>
      <p:grpSp>
        <p:nvGrpSpPr>
          <p:cNvPr id="64" name="Group 63"/>
          <p:cNvGrpSpPr/>
          <p:nvPr/>
        </p:nvGrpSpPr>
        <p:grpSpPr>
          <a:xfrm>
            <a:off x="25984200" y="24079200"/>
            <a:ext cx="6934200" cy="7275969"/>
            <a:chOff x="25222200" y="13411200"/>
            <a:chExt cx="6934200" cy="7275969"/>
          </a:xfrm>
        </p:grpSpPr>
        <p:sp>
          <p:nvSpPr>
            <p:cNvPr id="42" name="Rectangle 41"/>
            <p:cNvSpPr/>
            <p:nvPr/>
          </p:nvSpPr>
          <p:spPr>
            <a:xfrm>
              <a:off x="25603200" y="13411200"/>
              <a:ext cx="5943600" cy="44958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026" name="Picture 2" descr="C:\Users\mlinahan\AppData\Local\Microsoft\Windows\Temporary Internet Files\Content.Outlook\PM3SSSNV\brc34-124-no scale.jpg"/>
            <p:cNvPicPr>
              <a:picLocks noChangeAspect="1" noChangeArrowheads="1"/>
            </p:cNvPicPr>
            <p:nvPr/>
          </p:nvPicPr>
          <p:blipFill>
            <a:blip r:embed="rId18"/>
            <a:srcRect l="11764" r="7059" b="4762"/>
            <a:stretch>
              <a:fillRect/>
            </a:stretch>
          </p:blipFill>
          <p:spPr bwMode="auto">
            <a:xfrm>
              <a:off x="26136600" y="14020800"/>
              <a:ext cx="5082540" cy="4419600"/>
            </a:xfrm>
            <a:prstGeom prst="rect">
              <a:avLst/>
            </a:prstGeom>
            <a:noFill/>
          </p:spPr>
        </p:pic>
        <p:sp>
          <p:nvSpPr>
            <p:cNvPr id="43" name="Rectangle 42"/>
            <p:cNvSpPr/>
            <p:nvPr/>
          </p:nvSpPr>
          <p:spPr>
            <a:xfrm>
              <a:off x="25755600" y="13411200"/>
              <a:ext cx="4511171" cy="584775"/>
            </a:xfrm>
            <a:prstGeom prst="rect">
              <a:avLst/>
            </a:prstGeom>
          </p:spPr>
          <p:txBody>
            <a:bodyPr wrap="none">
              <a:spAutoFit/>
            </a:bodyPr>
            <a:lstStyle/>
            <a:p>
              <a:pPr lvl="0" algn="ctr"/>
              <a:r>
                <a:rPr lang="en-US" sz="3200" dirty="0" smtClean="0">
                  <a:solidFill>
                    <a:prstClr val="black"/>
                  </a:solidFill>
                  <a:latin typeface="Times"/>
                  <a:ea typeface="+mn-ea"/>
                  <a:cs typeface="Times New Roman" pitchFamily="18" charset="0"/>
                </a:rPr>
                <a:t>Bright-rimmed Cloud 34</a:t>
              </a:r>
              <a:endParaRPr lang="en-US" sz="3200" dirty="0">
                <a:solidFill>
                  <a:prstClr val="black"/>
                </a:solidFill>
                <a:latin typeface="Times"/>
                <a:ea typeface="+mn-ea"/>
                <a:cs typeface="Times New Roman" pitchFamily="18" charset="0"/>
              </a:endParaRPr>
            </a:p>
          </p:txBody>
        </p:sp>
        <p:sp>
          <p:nvSpPr>
            <p:cNvPr id="59" name="TextBox 58"/>
            <p:cNvSpPr txBox="1"/>
            <p:nvPr/>
          </p:nvSpPr>
          <p:spPr>
            <a:xfrm>
              <a:off x="25222200" y="18440400"/>
              <a:ext cx="6934200" cy="2246769"/>
            </a:xfrm>
            <a:prstGeom prst="rect">
              <a:avLst/>
            </a:prstGeom>
            <a:noFill/>
          </p:spPr>
          <p:txBody>
            <a:bodyPr wrap="square" rtlCol="0">
              <a:spAutoFit/>
            </a:bodyPr>
            <a:lstStyle/>
            <a:p>
              <a:r>
                <a:rPr lang="en-US" sz="2800" b="1" dirty="0" smtClean="0">
                  <a:solidFill>
                    <a:schemeClr val="bg1"/>
                  </a:solidFill>
                </a:rPr>
                <a:t>For our research findings, please see the poster, ”Spitzer-Selected Young Stellar Objects in Two Bright Rimmed Clouds” by Johnson et al at this meeting.</a:t>
              </a:r>
              <a:endParaRPr lang="en-US" sz="2800" dirty="0">
                <a:solidFill>
                  <a:schemeClr val="bg1"/>
                </a:solidFill>
              </a:endParaRPr>
            </a:p>
          </p:txBody>
        </p:sp>
      </p:grpSp>
      <p:grpSp>
        <p:nvGrpSpPr>
          <p:cNvPr id="65" name="Group 64"/>
          <p:cNvGrpSpPr/>
          <p:nvPr/>
        </p:nvGrpSpPr>
        <p:grpSpPr>
          <a:xfrm>
            <a:off x="3733800" y="28346400"/>
            <a:ext cx="12877800" cy="4184273"/>
            <a:chOff x="4648200" y="27889200"/>
            <a:chExt cx="12877800" cy="4184273"/>
          </a:xfrm>
        </p:grpSpPr>
        <p:sp>
          <p:nvSpPr>
            <p:cNvPr id="61" name="Rounded Rectangle 60"/>
            <p:cNvSpPr/>
            <p:nvPr/>
          </p:nvSpPr>
          <p:spPr>
            <a:xfrm>
              <a:off x="4648200" y="27889200"/>
              <a:ext cx="12877800" cy="37338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5105400" y="28041600"/>
              <a:ext cx="12420599" cy="4031873"/>
            </a:xfrm>
            <a:prstGeom prst="rect">
              <a:avLst/>
            </a:prstGeom>
            <a:noFill/>
          </p:spPr>
          <p:txBody>
            <a:bodyPr wrap="square" rtlCol="0">
              <a:spAutoFit/>
            </a:bodyPr>
            <a:lstStyle/>
            <a:p>
              <a:r>
                <a:rPr lang="en-US" sz="3200" dirty="0" smtClean="0">
                  <a:solidFill>
                    <a:schemeClr val="bg1"/>
                  </a:solidFill>
                </a:rPr>
                <a:t>Eighteen students participated in the NITARP research experience. Five of the students were male and thirteen students were female. Ten students were able to start their research experience with a summer visit to Caltech/Spitzer Space Science Institute for training. The remaining eight students were trained by the team leaders as well as the teachers involved in the project. Data was collected from a survey about their experiences.</a:t>
              </a:r>
            </a:p>
            <a:p>
              <a:endParaRPr lang="en-US" sz="3200" dirty="0">
                <a:solidFill>
                  <a:schemeClr val="bg1"/>
                </a:solidFill>
              </a:endParaRPr>
            </a:p>
          </p:txBody>
        </p:sp>
      </p:grpSp>
      <p:grpSp>
        <p:nvGrpSpPr>
          <p:cNvPr id="71" name="Group 70"/>
          <p:cNvGrpSpPr/>
          <p:nvPr/>
        </p:nvGrpSpPr>
        <p:grpSpPr>
          <a:xfrm>
            <a:off x="23469600" y="11277600"/>
            <a:ext cx="9448800" cy="2590800"/>
            <a:chOff x="22936200" y="11430000"/>
            <a:chExt cx="9448800" cy="2590800"/>
          </a:xfrm>
        </p:grpSpPr>
        <p:sp>
          <p:nvSpPr>
            <p:cNvPr id="66" name="Rounded Rectangle 65"/>
            <p:cNvSpPr/>
            <p:nvPr/>
          </p:nvSpPr>
          <p:spPr>
            <a:xfrm>
              <a:off x="22936200" y="11430000"/>
              <a:ext cx="9448800" cy="2590800"/>
            </a:xfrm>
            <a:prstGeom prst="roundRect">
              <a:avLst/>
            </a:prstGeom>
            <a:solidFill>
              <a:schemeClr val="bg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2" name="TextBox 61"/>
            <p:cNvSpPr txBox="1"/>
            <p:nvPr/>
          </p:nvSpPr>
          <p:spPr>
            <a:xfrm>
              <a:off x="23393400" y="11734800"/>
              <a:ext cx="8915400" cy="2246769"/>
            </a:xfrm>
            <a:prstGeom prst="rect">
              <a:avLst/>
            </a:prstGeom>
            <a:solidFill>
              <a:schemeClr val="bg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b="1" i="1" dirty="0" smtClean="0">
                  <a:solidFill>
                    <a:schemeClr val="bg1"/>
                  </a:solidFill>
                </a:rPr>
                <a:t>“I love real science. I think it’s better when you don’t know the answer; thus, you double check for human error constantly…However, in a high school science classroom everyone will reach the same conclusion because there is only one answer.”---A. </a:t>
              </a:r>
              <a:r>
                <a:rPr lang="en-US" sz="2800" b="1" i="1" dirty="0" err="1" smtClean="0">
                  <a:solidFill>
                    <a:schemeClr val="bg1"/>
                  </a:solidFill>
                </a:rPr>
                <a:t>Rameswaram</a:t>
              </a:r>
              <a:endParaRPr lang="en-US" sz="2800" b="1" i="1" dirty="0">
                <a:solidFill>
                  <a:schemeClr val="bg1"/>
                </a:solidFill>
              </a:endParaRPr>
            </a:p>
          </p:txBody>
        </p:sp>
      </p:grpSp>
      <p:graphicFrame>
        <p:nvGraphicFramePr>
          <p:cNvPr id="52" name="Chart 51"/>
          <p:cNvGraphicFramePr/>
          <p:nvPr/>
        </p:nvGraphicFramePr>
        <p:xfrm>
          <a:off x="12192000" y="6629400"/>
          <a:ext cx="7239000" cy="6781800"/>
        </p:xfrm>
        <a:graphic>
          <a:graphicData uri="http://schemas.openxmlformats.org/drawingml/2006/chart">
            <c:chart xmlns:c="http://schemas.openxmlformats.org/drawingml/2006/chart" xmlns:r="http://schemas.openxmlformats.org/officeDocument/2006/relationships" r:id="rId19"/>
          </a:graphicData>
        </a:graphic>
      </p:graphicFrame>
      <p:sp>
        <p:nvSpPr>
          <p:cNvPr id="67" name="Rounded Rectangle 66"/>
          <p:cNvSpPr/>
          <p:nvPr/>
        </p:nvSpPr>
        <p:spPr>
          <a:xfrm>
            <a:off x="19812000" y="6553200"/>
            <a:ext cx="4876800" cy="4648200"/>
          </a:xfrm>
          <a:prstGeom prst="roundRect">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Teacher</a:t>
            </a:r>
          </a:p>
          <a:p>
            <a:pPr algn="ctr"/>
            <a:r>
              <a:rPr lang="en-US" dirty="0" smtClean="0"/>
              <a:t>comments </a:t>
            </a:r>
            <a:endParaRPr lang="en-US" dirty="0"/>
          </a:p>
        </p:txBody>
      </p:sp>
      <p:grpSp>
        <p:nvGrpSpPr>
          <p:cNvPr id="88" name="Group 87"/>
          <p:cNvGrpSpPr/>
          <p:nvPr/>
        </p:nvGrpSpPr>
        <p:grpSpPr>
          <a:xfrm>
            <a:off x="4191000" y="14859000"/>
            <a:ext cx="5943600" cy="3768030"/>
            <a:chOff x="4191000" y="14859000"/>
            <a:chExt cx="5943600" cy="3768030"/>
          </a:xfrm>
        </p:grpSpPr>
        <p:sp>
          <p:nvSpPr>
            <p:cNvPr id="87" name="Rounded Rectangle 86"/>
            <p:cNvSpPr/>
            <p:nvPr/>
          </p:nvSpPr>
          <p:spPr>
            <a:xfrm>
              <a:off x="4191000" y="14859000"/>
              <a:ext cx="5791200" cy="37338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343400" y="15087600"/>
              <a:ext cx="5791200" cy="3539430"/>
            </a:xfrm>
            <a:prstGeom prst="rect">
              <a:avLst/>
            </a:prstGeom>
            <a:noFill/>
          </p:spPr>
          <p:txBody>
            <a:bodyPr wrap="square" rtlCol="0">
              <a:spAutoFit/>
            </a:bodyPr>
            <a:lstStyle/>
            <a:p>
              <a:r>
                <a:rPr lang="en-US" sz="2800" b="1" i="1" dirty="0" smtClean="0">
                  <a:solidFill>
                    <a:schemeClr val="bg1"/>
                  </a:solidFill>
                </a:rPr>
                <a:t>“Each student brought a unique array of skills and knowledge; this allowed us to band together and to teach each other along the way. Without interacting with the other teams, I think the project would have been much more difficult.”---Florida #2</a:t>
              </a:r>
              <a:endParaRPr lang="en-US" sz="2800" b="1" i="1" dirty="0">
                <a:solidFill>
                  <a:schemeClr val="bg1"/>
                </a:solidFill>
              </a:endParaRPr>
            </a:p>
          </p:txBody>
        </p:sp>
      </p:grpSp>
      <p:grpSp>
        <p:nvGrpSpPr>
          <p:cNvPr id="79" name="Group 78"/>
          <p:cNvGrpSpPr/>
          <p:nvPr/>
        </p:nvGrpSpPr>
        <p:grpSpPr>
          <a:xfrm>
            <a:off x="13639800" y="22707600"/>
            <a:ext cx="11963399" cy="3260943"/>
            <a:chOff x="13639800" y="22707600"/>
            <a:chExt cx="11963399" cy="3260943"/>
          </a:xfrm>
        </p:grpSpPr>
        <p:sp>
          <p:nvSpPr>
            <p:cNvPr id="76" name="Rounded Rectangle 75"/>
            <p:cNvSpPr/>
            <p:nvPr/>
          </p:nvSpPr>
          <p:spPr>
            <a:xfrm>
              <a:off x="13639800" y="22707600"/>
              <a:ext cx="11887200" cy="32004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3944600" y="22860000"/>
              <a:ext cx="11658599" cy="3108543"/>
            </a:xfrm>
            <a:prstGeom prst="rect">
              <a:avLst/>
            </a:prstGeom>
            <a:noFill/>
          </p:spPr>
          <p:txBody>
            <a:bodyPr wrap="square" rtlCol="0">
              <a:spAutoFit/>
            </a:bodyPr>
            <a:lstStyle/>
            <a:p>
              <a:r>
                <a:rPr lang="en-US" sz="2800" b="1" i="1" dirty="0" smtClean="0">
                  <a:solidFill>
                    <a:schemeClr val="bg1"/>
                  </a:solidFill>
                </a:rPr>
                <a:t>“The female mentors definitely inspired me to continue in a pursuit of majoring in science in college. I was inspired not only by the amount of knowledge and wisdom the female mentors, had but also the dedication they brought to their field and the passion they had for teaching high school students about their profession. I am now planning on pursuing a career in Aerospace Engineering with a minor in Astronomy.” T. </a:t>
              </a:r>
              <a:r>
                <a:rPr lang="en-US" sz="2800" b="1" i="1" dirty="0" err="1" smtClean="0">
                  <a:solidFill>
                    <a:schemeClr val="bg1"/>
                  </a:solidFill>
                </a:rPr>
                <a:t>McCanna</a:t>
              </a:r>
              <a:endParaRPr lang="en-US" sz="2800" b="1" i="1" dirty="0">
                <a:solidFill>
                  <a:schemeClr val="bg1"/>
                </a:solidFill>
              </a:endParaRPr>
            </a:p>
          </p:txBody>
        </p:sp>
      </p:grpSp>
      <p:sp>
        <p:nvSpPr>
          <p:cNvPr id="77" name="TextBox 76"/>
          <p:cNvSpPr txBox="1"/>
          <p:nvPr/>
        </p:nvSpPr>
        <p:spPr>
          <a:xfrm>
            <a:off x="13030200" y="14097000"/>
            <a:ext cx="12344400" cy="7971413"/>
          </a:xfrm>
          <a:prstGeom prst="rect">
            <a:avLst/>
          </a:prstGeom>
          <a:noFill/>
        </p:spPr>
        <p:txBody>
          <a:bodyPr wrap="square" rtlCol="0" anchor="ctr">
            <a:spAutoFit/>
          </a:bodyPr>
          <a:lstStyle/>
          <a:p>
            <a:pPr algn="ctr"/>
            <a:r>
              <a:rPr lang="en-US" sz="3200" u="sng" dirty="0" smtClean="0">
                <a:solidFill>
                  <a:schemeClr val="bg1"/>
                </a:solidFill>
              </a:rPr>
              <a:t>Observations</a:t>
            </a:r>
          </a:p>
          <a:p>
            <a:pPr>
              <a:buFont typeface="Arial" pitchFamily="34" charset="0"/>
              <a:buChar char="•"/>
            </a:pPr>
            <a:r>
              <a:rPr lang="en-US" sz="3200" dirty="0" smtClean="0">
                <a:solidFill>
                  <a:schemeClr val="bg1"/>
                </a:solidFill>
              </a:rPr>
              <a:t>All the students felt that the teachers were patient and knowledgeable about the subject matter. Students believed that the teachers worked hard to guide and train students in the project.</a:t>
            </a:r>
          </a:p>
          <a:p>
            <a:pPr lvl="0">
              <a:buFont typeface="Arial" pitchFamily="34" charset="0"/>
              <a:buChar char="•"/>
            </a:pPr>
            <a:r>
              <a:rPr lang="en-US" sz="3200" dirty="0" smtClean="0">
                <a:solidFill>
                  <a:schemeClr val="bg1"/>
                </a:solidFill>
              </a:rPr>
              <a:t>All the students enjoyed the opportunity to work alongside their teachers. Students felt that teachers respected them and working with the teachers added to the authenticity of the project.</a:t>
            </a:r>
          </a:p>
          <a:p>
            <a:pPr lvl="0">
              <a:buFont typeface="Arial" pitchFamily="34" charset="0"/>
              <a:buChar char="•"/>
            </a:pPr>
            <a:r>
              <a:rPr lang="en-US" sz="3200" dirty="0" smtClean="0">
                <a:solidFill>
                  <a:schemeClr val="bg1"/>
                </a:solidFill>
              </a:rPr>
              <a:t>While students enjoyed the fact that the data was real data; it was also frustrating to make mistakes and to recalculate the data. However, the students appreciated that this is what real science is and were excited that they were actually contributing something to our understanding of young stellar objects.</a:t>
            </a:r>
          </a:p>
          <a:p>
            <a:pPr lvl="0">
              <a:buFont typeface="Arial" pitchFamily="34" charset="0"/>
              <a:buChar char="•"/>
            </a:pPr>
            <a:r>
              <a:rPr lang="en-US" sz="3200" dirty="0" smtClean="0">
                <a:solidFill>
                  <a:schemeClr val="bg1"/>
                </a:solidFill>
              </a:rPr>
              <a:t>All students felt that interaction between groups could be improved and would like to see an increase use of social networks in communicating between the groups.</a:t>
            </a:r>
          </a:p>
          <a:p>
            <a:endParaRPr lang="en-US" sz="3200" dirty="0">
              <a:solidFill>
                <a:schemeClr val="bg1"/>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emplate>
  <TotalTime>494</TotalTime>
  <Words>774</Words>
  <Application>Microsoft Macintosh PowerPoint</Application>
  <PresentationFormat>Custom</PresentationFormat>
  <Paragraphs>37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Flow</vt:lpstr>
      <vt:lpstr>The Effect of an Authentic Science Research Experience on Teachers and Students through NITARP </vt:lpstr>
    </vt:vector>
  </TitlesOfParts>
  <Company>SSC/IPAC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here the authors here</dc:title>
  <dc:creator>Luisa Rebull</dc:creator>
  <cp:lastModifiedBy>mlinahan</cp:lastModifiedBy>
  <cp:revision>118</cp:revision>
  <dcterms:created xsi:type="dcterms:W3CDTF">2005-11-28T22:37:40Z</dcterms:created>
  <dcterms:modified xsi:type="dcterms:W3CDTF">2011-12-21T18:46:13Z</dcterms:modified>
</cp:coreProperties>
</file>