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383" r:id="rId2"/>
    <p:sldId id="419" r:id="rId3"/>
    <p:sldId id="420" r:id="rId4"/>
    <p:sldId id="421" r:id="rId5"/>
    <p:sldId id="422" r:id="rId6"/>
    <p:sldId id="441" r:id="rId7"/>
    <p:sldId id="430" r:id="rId8"/>
    <p:sldId id="440" r:id="rId9"/>
    <p:sldId id="443" r:id="rId10"/>
    <p:sldId id="444" r:id="rId11"/>
    <p:sldId id="445" r:id="rId12"/>
    <p:sldId id="442" r:id="rId13"/>
    <p:sldId id="428" r:id="rId14"/>
    <p:sldId id="469" r:id="rId15"/>
    <p:sldId id="451" r:id="rId16"/>
    <p:sldId id="446" r:id="rId17"/>
    <p:sldId id="447" r:id="rId18"/>
    <p:sldId id="448" r:id="rId19"/>
    <p:sldId id="484" r:id="rId20"/>
    <p:sldId id="485" r:id="rId21"/>
    <p:sldId id="486" r:id="rId22"/>
    <p:sldId id="432" r:id="rId23"/>
    <p:sldId id="433" r:id="rId24"/>
    <p:sldId id="435" r:id="rId25"/>
    <p:sldId id="436" r:id="rId26"/>
  </p:sldIdLst>
  <p:sldSz cx="9144000" cy="6858000" type="screen4x3"/>
  <p:notesSz cx="6861175" cy="91471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80"/>
    <a:srgbClr val="CC0099"/>
    <a:srgbClr val="15827F"/>
    <a:srgbClr val="178989"/>
    <a:srgbClr val="114FFB"/>
    <a:srgbClr val="063DE8"/>
    <a:srgbClr val="00279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5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0" tIns="0" rIns="19110" bIns="0" numCol="1" anchor="t" anchorCtr="0" compatLnSpc="1">
            <a:prstTxWarp prst="textNoShape">
              <a:avLst/>
            </a:prstTxWarp>
          </a:bodyPr>
          <a:lstStyle>
            <a:lvl1pPr defTabSz="915988">
              <a:defRPr sz="1000" b="0" i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0" tIns="0" rIns="19110" bIns="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000" b="0" i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9975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0" tIns="0" rIns="19110" bIns="0" numCol="1" anchor="b" anchorCtr="0" compatLnSpc="1">
            <a:prstTxWarp prst="textNoShape">
              <a:avLst/>
            </a:prstTxWarp>
          </a:bodyPr>
          <a:lstStyle>
            <a:lvl1pPr defTabSz="915988">
              <a:defRPr sz="1000" b="0" i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689975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0" tIns="0" rIns="19110" bIns="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000" b="0" i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1240FA8-9E40-B24D-A94E-4A836603C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400800" y="8753475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775" tIns="44589" rIns="90775" bIns="44589" anchor="ctr">
            <a:prstTxWarp prst="textNoShape">
              <a:avLst/>
            </a:prstTxWarp>
            <a:spAutoFit/>
          </a:bodyPr>
          <a:lstStyle/>
          <a:p>
            <a:pPr algn="r" defTabSz="915988">
              <a:defRPr/>
            </a:pPr>
            <a:fld id="{4A743FAA-8097-7846-B9E9-714003CB60D9}" type="slidenum">
              <a:rPr lang="en-US" sz="1400" b="0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pPr algn="r" defTabSz="915988">
                <a:defRPr/>
              </a:pPr>
              <a:t>‹#›</a:t>
            </a:fld>
            <a:endParaRPr lang="en-US" sz="1400" b="0" i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0" tIns="0" rIns="19110" bIns="0" numCol="1" anchor="t" anchorCtr="0" compatLnSpc="1">
            <a:prstTxWarp prst="textNoShape">
              <a:avLst/>
            </a:prstTxWarp>
          </a:bodyPr>
          <a:lstStyle>
            <a:lvl1pPr defTabSz="915988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0" tIns="0" rIns="19110" bIns="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9975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0" tIns="0" rIns="19110" bIns="0" numCol="1" anchor="b" anchorCtr="0" compatLnSpc="1">
            <a:prstTxWarp prst="textNoShape">
              <a:avLst/>
            </a:prstTxWarp>
          </a:bodyPr>
          <a:lstStyle>
            <a:lvl1pPr defTabSz="915988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689975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10" tIns="0" rIns="19110" bIns="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000" b="0" i="1"/>
            </a:lvl1pPr>
          </a:lstStyle>
          <a:p>
            <a:pPr>
              <a:defRPr/>
            </a:pPr>
            <a:fld id="{8B5551EC-35B0-384E-A152-D091FC0ED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555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5" tIns="44589" rIns="90775" bIns="44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3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9300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400800" y="8753475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775" tIns="44589" rIns="90775" bIns="44589" anchor="ctr">
            <a:prstTxWarp prst="textNoShape">
              <a:avLst/>
            </a:prstTxWarp>
            <a:spAutoFit/>
          </a:bodyPr>
          <a:lstStyle/>
          <a:p>
            <a:pPr algn="r" defTabSz="915988">
              <a:defRPr/>
            </a:pPr>
            <a:fld id="{FE4E5DFE-39CC-B84C-BE01-7C99DC9E9334}" type="slidenum">
              <a:rPr lang="en-US" sz="1400" b="0" i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pPr algn="r" defTabSz="915988">
                <a:defRPr/>
              </a:pPr>
              <a:t>‹#›</a:t>
            </a:fld>
            <a:endParaRPr lang="en-US" sz="1400" b="0" i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4C6C7-27AE-A648-A46E-3C4A2785222A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48F9D-5B18-FC40-94C9-FD382207BC6B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C7A44-8023-2F44-90FB-2F6C73739FE5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SIRTF_ir_3a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5181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76200" y="152400"/>
            <a:ext cx="1985963" cy="852488"/>
            <a:chOff x="123" y="112"/>
            <a:chExt cx="1251" cy="537"/>
          </a:xfrm>
        </p:grpSpPr>
        <p:pic>
          <p:nvPicPr>
            <p:cNvPr id="1033" name="Picture 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23" y="112"/>
              <a:ext cx="612" cy="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776" y="298"/>
            <a:ext cx="598" cy="178"/>
          </p:xfrm>
          <a:graphic>
            <a:graphicData uri="http://schemas.openxmlformats.org/presentationml/2006/ole">
              <p:oleObj spid="_x0000_s1026" name="Image" r:id="rId16" imgW="6706536" imgH="2000000" progId="Photoshop.Image.4">
                <p:embed/>
              </p:oleObj>
            </a:graphicData>
          </a:graphic>
        </p:graphicFrame>
      </p:grpSp>
      <p:sp>
        <p:nvSpPr>
          <p:cNvPr id="441352" name="AutoShape 8"/>
          <p:cNvSpPr>
            <a:spLocks noChangeArrowheads="1"/>
          </p:cNvSpPr>
          <p:nvPr/>
        </p:nvSpPr>
        <p:spPr bwMode="auto">
          <a:xfrm>
            <a:off x="158750" y="1073150"/>
            <a:ext cx="8826500" cy="88900"/>
          </a:xfrm>
          <a:prstGeom prst="parallelogram">
            <a:avLst>
              <a:gd name="adj" fmla="val 366346"/>
            </a:avLst>
          </a:prstGeom>
          <a:gradFill rotWithShape="0">
            <a:gsLst>
              <a:gs pos="0">
                <a:srgbClr val="00279F">
                  <a:gamma/>
                  <a:shade val="2000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413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VG</a:t>
            </a:r>
          </a:p>
        </p:txBody>
      </p:sp>
      <p:pic>
        <p:nvPicPr>
          <p:cNvPr id="1032" name="Picture 9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080250" y="88900"/>
            <a:ext cx="190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 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vg/Documents/NITARP/TRS/Talk/Hubble_law_anim.g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subTitle" idx="1"/>
          </p:nvPr>
        </p:nvSpPr>
        <p:spPr bwMode="auto">
          <a:xfrm>
            <a:off x="0" y="4953000"/>
            <a:ext cx="9144000" cy="1905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mtClean="0"/>
              <a:t>Looking for a Color-Luminosity Relationship for AGN</a:t>
            </a:r>
          </a:p>
          <a:p>
            <a:pPr>
              <a:lnSpc>
                <a:spcPct val="80000"/>
              </a:lnSpc>
            </a:pPr>
            <a:endParaRPr lang="en-US" sz="900" b="0" smtClean="0"/>
          </a:p>
          <a:p>
            <a:pPr>
              <a:lnSpc>
                <a:spcPct val="80000"/>
              </a:lnSpc>
            </a:pPr>
            <a:r>
              <a:rPr lang="en-US" sz="1600" b="0" smtClean="0"/>
              <a:t>July 16, 2013</a:t>
            </a:r>
          </a:p>
          <a:p>
            <a:pPr>
              <a:lnSpc>
                <a:spcPct val="80000"/>
              </a:lnSpc>
            </a:pPr>
            <a:r>
              <a:rPr lang="en-US" sz="1600" i="1" smtClean="0"/>
              <a:t>prepared by</a:t>
            </a: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1600" smtClean="0"/>
              <a:t>Varoujan Gorjian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NITARP Scientist</a:t>
            </a:r>
          </a:p>
          <a:p>
            <a:pPr>
              <a:lnSpc>
                <a:spcPct val="80000"/>
              </a:lnSpc>
            </a:pPr>
            <a:endParaRPr lang="en-US" sz="80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/>
            <a:endParaRPr lang="en-US" sz="2800" b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643313" y="300038"/>
            <a:ext cx="1233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CM4SY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81700" y="5562600"/>
            <a:ext cx="1905000" cy="457200"/>
          </a:xfrm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pic>
        <p:nvPicPr>
          <p:cNvPr id="26628" name="Picture 5" descr="agn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63" y="0"/>
            <a:ext cx="4783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ontent Placeholder 6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81700" y="5562600"/>
            <a:ext cx="1905000" cy="457200"/>
          </a:xfrm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pic>
        <p:nvPicPr>
          <p:cNvPr id="27652" name="Content Placeholder 10" descr="agn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81026" r="-81026"/>
          <a:stretch>
            <a:fillRect/>
          </a:stretch>
        </p:blipFill>
        <p:spPr bwMode="auto">
          <a:xfrm>
            <a:off x="-1600200" y="0"/>
            <a:ext cx="12469813" cy="6858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81700" y="5562600"/>
            <a:ext cx="1905000" cy="457200"/>
          </a:xfrm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pic>
        <p:nvPicPr>
          <p:cNvPr id="28676" name="Picture 4" descr="agn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Content Placeholder 5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181600" cy="609600"/>
          </a:xfrm>
        </p:spPr>
        <p:txBody>
          <a:bodyPr/>
          <a:lstStyle/>
          <a:p>
            <a:r>
              <a:rPr lang="en-US" smtClean="0"/>
              <a:t>Our model for</a:t>
            </a:r>
            <a:br>
              <a:rPr lang="en-US" smtClean="0"/>
            </a:br>
            <a:r>
              <a:rPr lang="en-US" smtClean="0"/>
              <a:t>an Active Galactic Nucleus (AGN)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pic>
        <p:nvPicPr>
          <p:cNvPr id="29700" name="Content Placeholder 5" descr="agn4_prouz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822" r="-34822"/>
          <a:stretch>
            <a:fillRect/>
          </a:stretch>
        </p:blipFill>
        <p:spPr bwMode="auto">
          <a:xfrm>
            <a:off x="-576263" y="1219200"/>
            <a:ext cx="10253663" cy="56388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181600" cy="609600"/>
          </a:xfrm>
        </p:spPr>
        <p:txBody>
          <a:bodyPr/>
          <a:lstStyle/>
          <a:p>
            <a:r>
              <a:rPr lang="en-US" smtClean="0"/>
              <a:t>Spectrum of AGN</a:t>
            </a:r>
            <a:br>
              <a:rPr lang="en-US" smtClean="0"/>
            </a:br>
            <a:r>
              <a:rPr lang="en-US" smtClean="0"/>
              <a:t>Blue Excess (AKA Big Blue Bump)</a:t>
            </a:r>
          </a:p>
        </p:txBody>
      </p:sp>
      <p:pic>
        <p:nvPicPr>
          <p:cNvPr id="30723" name="Content Placeholder 4" descr="type-1-spectra-figure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4610" r="-14610"/>
          <a:stretch>
            <a:fillRect/>
          </a:stretch>
        </p:blipFill>
        <p:spPr bwMode="auto">
          <a:xfrm>
            <a:off x="-533400" y="1219200"/>
            <a:ext cx="9982200" cy="5489575"/>
          </a:xfrm>
          <a:noFill/>
          <a:ln>
            <a:miter lim="800000"/>
            <a:headEnd/>
            <a:tailEnd/>
          </a:ln>
        </p:spPr>
      </p:pic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181600" cy="609600"/>
          </a:xfrm>
        </p:spPr>
        <p:txBody>
          <a:bodyPr/>
          <a:lstStyle/>
          <a:p>
            <a:endParaRPr lang="en-US"/>
          </a:p>
        </p:txBody>
      </p:sp>
      <p:pic>
        <p:nvPicPr>
          <p:cNvPr id="31748" name="Picture 3" descr="AGN1-reverbe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6200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But how do we figure out how far away quasar is?</a:t>
            </a:r>
          </a:p>
          <a:p>
            <a:endParaRPr lang="en-US" smtClean="0"/>
          </a:p>
          <a:p>
            <a:r>
              <a:rPr lang="en-US" smtClean="0"/>
              <a:t>One way is to figure out its inherent luminosity and then compare it to its apparent luminosity because light follows the inverse square law: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363663" y="3808413"/>
          <a:ext cx="6646862" cy="1150937"/>
        </p:xfrm>
        <a:graphic>
          <a:graphicData uri="http://schemas.openxmlformats.org/presentationml/2006/ole">
            <p:oleObj spid="_x0000_s33794" name="Equation" r:id="rId3" imgW="22733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has been a very successful way of determining the distances to stars</a:t>
            </a:r>
          </a:p>
          <a:p>
            <a:r>
              <a:rPr lang="en-US" smtClean="0"/>
              <a:t>How do we figure out the luminosity of a star?</a:t>
            </a:r>
          </a:p>
          <a:p>
            <a:r>
              <a:rPr lang="en-US" smtClean="0"/>
              <a:t>This is the results of the Hertzsprung-Russell Diagram which relates the color of a star to it’s luminosity (also known as absolute magnitude)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Magnitude Diagram</a:t>
            </a:r>
          </a:p>
        </p:txBody>
      </p:sp>
      <p:pic>
        <p:nvPicPr>
          <p:cNvPr id="35843" name="Content Placeholder 4" descr="star-color-ma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 bwMode="auto">
          <a:xfrm>
            <a:off x="-111125" y="1371600"/>
            <a:ext cx="9559925" cy="5257800"/>
          </a:xfrm>
          <a:noFill/>
          <a:ln>
            <a:miter lim="800000"/>
            <a:headEnd/>
            <a:tailEnd/>
          </a:ln>
        </p:spPr>
      </p:pic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Why does this work?</a:t>
            </a:r>
          </a:p>
          <a:p>
            <a:endParaRPr lang="en-US" smtClean="0"/>
          </a:p>
          <a:p>
            <a:r>
              <a:rPr lang="en-US" smtClean="0"/>
              <a:t>It’s based on simple physics of hot gasses:</a:t>
            </a:r>
          </a:p>
          <a:p>
            <a:pPr lvl="1"/>
            <a:r>
              <a:rPr lang="en-US" smtClean="0"/>
              <a:t>Fusion creates energy at the core of a star</a:t>
            </a:r>
          </a:p>
          <a:p>
            <a:pPr lvl="1"/>
            <a:r>
              <a:rPr lang="en-US" smtClean="0"/>
              <a:t>The energy then heats the outer gas layers of the star</a:t>
            </a:r>
          </a:p>
          <a:p>
            <a:pPr lvl="1"/>
            <a:r>
              <a:rPr lang="en-US" smtClean="0"/>
              <a:t>What does heat have to do with luminosity?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181600" cy="609600"/>
          </a:xfrm>
        </p:spPr>
        <p:txBody>
          <a:bodyPr/>
          <a:lstStyle/>
          <a:p>
            <a:r>
              <a:rPr lang="en-US" smtClean="0"/>
              <a:t>An Image of the sky is essentially 2D</a:t>
            </a:r>
          </a:p>
        </p:txBody>
      </p:sp>
      <p:pic>
        <p:nvPicPr>
          <p:cNvPr id="17411" name="Content Placeholder 4" descr="all-sky-secii3d2f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0834" r="-10834"/>
          <a:stretch>
            <a:fillRect/>
          </a:stretch>
        </p:blipFill>
        <p:spPr bwMode="auto">
          <a:xfrm>
            <a:off x="-263525" y="1219200"/>
            <a:ext cx="9559925" cy="5257800"/>
          </a:xfrm>
          <a:noFill/>
          <a:ln>
            <a:miter lim="800000"/>
            <a:headEnd/>
            <a:tailEnd/>
          </a:ln>
        </p:spPr>
      </p:pic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Body Radiation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1C01BD-A1EB-4143-8F5F-80CDBDDDD7F8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439863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4400" b="0" dirty="0">
                <a:latin typeface="+mj-lt"/>
                <a:ea typeface="+mj-ea"/>
                <a:cs typeface="+mj-cs"/>
              </a:rPr>
              <a:t>The hotter something is, it emits more light.</a:t>
            </a:r>
          </a:p>
        </p:txBody>
      </p:sp>
      <p:pic>
        <p:nvPicPr>
          <p:cNvPr id="37895" name="Content Placeholder 4" descr="Blackbodi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82863"/>
            <a:ext cx="32004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 descr="blackbody_curve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82863"/>
            <a:ext cx="3581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Why does this work?</a:t>
            </a:r>
          </a:p>
          <a:p>
            <a:endParaRPr lang="en-US" smtClean="0"/>
          </a:p>
          <a:p>
            <a:r>
              <a:rPr lang="en-US" smtClean="0"/>
              <a:t>It’s based on simple physics of hot gasses:</a:t>
            </a:r>
          </a:p>
          <a:p>
            <a:pPr lvl="1"/>
            <a:r>
              <a:rPr lang="en-US" smtClean="0"/>
              <a:t>Fusion creates energy at the core of a star</a:t>
            </a:r>
          </a:p>
          <a:p>
            <a:pPr lvl="1"/>
            <a:r>
              <a:rPr lang="en-US" smtClean="0"/>
              <a:t>The energy then heats the outer layers of the star</a:t>
            </a:r>
          </a:p>
          <a:p>
            <a:pPr lvl="1"/>
            <a:r>
              <a:rPr lang="en-US" smtClean="0"/>
              <a:t>What does heat have to do with luminosity?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SO THE MORE MASSIVE A STAR IS, IT HAS MORE FUSION AND GENERATES MORE ENERGY AND HEATS UP THE OUTER LAYERS OF A STAR MORE AND SO CREATES A MORE LUMINOUS STAR BECAUSE OF BLACK BODY RADIATION</a:t>
            </a:r>
          </a:p>
          <a:p>
            <a:pPr lvl="1">
              <a:buFontTx/>
              <a:buNone/>
            </a:pPr>
            <a:endParaRPr lang="en-US" smtClean="0"/>
          </a:p>
          <a:p>
            <a:pPr lvl="1">
              <a:buFontTx/>
              <a:buNone/>
            </a:pPr>
            <a:r>
              <a:rPr lang="en-US" smtClean="0"/>
              <a:t>Now how does that relate to the color of a star?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1655763"/>
            <a:ext cx="376078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200" y="1676400"/>
            <a:ext cx="3810000" cy="2514600"/>
          </a:xfrm>
          <a:prstGeom prst="rect">
            <a:avLst/>
          </a:prstGeom>
          <a:solidFill>
            <a:srgbClr val="FF0000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62600" y="2971800"/>
            <a:ext cx="3124200" cy="19812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-5400000">
            <a:off x="4296569" y="3869532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Transmission </a:t>
            </a:r>
            <a:r>
              <a:rPr lang="en-US">
                <a:ea typeface="Arial" charset="0"/>
                <a:cs typeface="Arial" charset="0"/>
              </a:rPr>
              <a:t>→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172200" y="496728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Wavelength </a:t>
            </a:r>
            <a:r>
              <a:rPr lang="en-US">
                <a:ea typeface="Arial" charset="0"/>
                <a:cs typeface="Arial" charset="0"/>
              </a:rPr>
              <a:t>→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5562600" y="4724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7772400" y="3200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77724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8077200" y="3200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8077200" y="4724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pic>
        <p:nvPicPr>
          <p:cNvPr id="40965" name="Content Placeholder 4" descr="Screen shot 2011-06-09 at 4.01.57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613" y="1524000"/>
            <a:ext cx="5233987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2923E29-F3CC-224D-AAA6-90C9252DF7B1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0967" name="TextBox 17"/>
          <p:cNvSpPr txBox="1">
            <a:spLocks noChangeArrowheads="1"/>
          </p:cNvSpPr>
          <p:nvPr/>
        </p:nvSpPr>
        <p:spPr bwMode="auto">
          <a:xfrm>
            <a:off x="228600" y="1752600"/>
            <a:ext cx="2057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This is KPNO R band.</a:t>
            </a:r>
          </a:p>
          <a:p>
            <a:r>
              <a:rPr lang="en-US"/>
              <a:t>Note that it’s not a “Top hat” function, but it’s trying.</a:t>
            </a:r>
          </a:p>
          <a:p>
            <a:r>
              <a:rPr lang="en-US"/>
              <a:t>Note also that none of it is perfectly transparent!</a:t>
            </a:r>
          </a:p>
        </p:txBody>
      </p:sp>
      <p:sp>
        <p:nvSpPr>
          <p:cNvPr id="40968" name="TextBox 18"/>
          <p:cNvSpPr txBox="1">
            <a:spLocks noChangeArrowheads="1"/>
          </p:cNvSpPr>
          <p:nvPr/>
        </p:nvSpPr>
        <p:spPr bwMode="auto">
          <a:xfrm>
            <a:off x="3659188" y="1066800"/>
            <a:ext cx="2741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Filter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3F6240-8F53-874A-816C-E8D426172989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439863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4400" b="0" dirty="0">
                <a:latin typeface="+mj-lt"/>
                <a:ea typeface="+mj-ea"/>
                <a:cs typeface="+mj-cs"/>
              </a:rPr>
              <a:t>The hotter something is, it emits more more short wavelength light</a:t>
            </a:r>
          </a:p>
        </p:txBody>
      </p:sp>
      <p:pic>
        <p:nvPicPr>
          <p:cNvPr id="41991" name="Content Placeholder 4" descr="Blackbodi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82863"/>
            <a:ext cx="32004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0" descr="blackbody_curve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82863"/>
            <a:ext cx="3581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</a:t>
            </a:r>
          </a:p>
        </p:txBody>
      </p:sp>
      <p:pic>
        <p:nvPicPr>
          <p:cNvPr id="43011" name="Content Placeholder 11" descr="galaxy-cluster-abell1689-desk-12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733" r="-22733"/>
          <a:stretch>
            <a:fillRect/>
          </a:stretch>
        </p:blipFill>
        <p:spPr bwMode="auto">
          <a:xfrm>
            <a:off x="3962400" y="2895600"/>
            <a:ext cx="5562600" cy="3059113"/>
          </a:xfrm>
          <a:noFill/>
          <a:ln>
            <a:miter lim="800000"/>
            <a:headEnd/>
            <a:tailEnd/>
          </a:ln>
        </p:spPr>
      </p:pic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205383E-BCAA-E54E-A705-25187843566B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439863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en-US" sz="4400" b="0" dirty="0">
                <a:latin typeface="+mj-lt"/>
                <a:ea typeface="+mj-ea"/>
                <a:cs typeface="+mj-cs"/>
              </a:rPr>
              <a:t>So what temperature are these galaxies?</a:t>
            </a:r>
          </a:p>
        </p:txBody>
      </p:sp>
      <p:pic>
        <p:nvPicPr>
          <p:cNvPr id="43015" name="Picture 10" descr="blackbody_curves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82863"/>
            <a:ext cx="3581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609600"/>
          </a:xfrm>
        </p:spPr>
        <p:txBody>
          <a:bodyPr/>
          <a:lstStyle/>
          <a:p>
            <a:r>
              <a:rPr lang="en-US" smtClean="0"/>
              <a:t>How Can we tell how far things are?</a:t>
            </a:r>
          </a:p>
        </p:txBody>
      </p:sp>
      <p:pic>
        <p:nvPicPr>
          <p:cNvPr id="18435" name="Content Placeholder 4" descr="galaxy-cluster-abell1689-desk-12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733" r="-22733"/>
          <a:stretch>
            <a:fillRect/>
          </a:stretch>
        </p:blipFill>
        <p:spPr bwMode="auto">
          <a:xfrm>
            <a:off x="152400" y="1371600"/>
            <a:ext cx="9144000" cy="5029200"/>
          </a:xfrm>
          <a:noFill/>
          <a:ln>
            <a:miter lim="800000"/>
            <a:headEnd/>
            <a:tailEnd/>
          </a:ln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There is one way to get relative distance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Thanks to the Hubble law we can separate based on redshift: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pic>
        <p:nvPicPr>
          <p:cNvPr id="19461" name="Picture 5" descr="H_K_redshif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05000"/>
            <a:ext cx="44196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57200" y="3429000"/>
            <a:ext cx="114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V=H</a:t>
            </a:r>
            <a:r>
              <a:rPr lang="en-US" baseline="-25000"/>
              <a:t>o</a:t>
            </a:r>
            <a:r>
              <a:rPr lang="en-US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 which clusters are near and</a:t>
            </a:r>
            <a:br>
              <a:rPr lang="en-US" smtClean="0"/>
            </a:br>
            <a:r>
              <a:rPr lang="en-US" smtClean="0"/>
              <a:t>which ones are far?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Thanks to the Hubble law we can separate based on redshift: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57200" y="3429000"/>
            <a:ext cx="114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V=H</a:t>
            </a:r>
            <a:r>
              <a:rPr lang="en-US" baseline="-25000"/>
              <a:t>o</a:t>
            </a:r>
            <a:r>
              <a:rPr lang="en-US"/>
              <a:t>D</a:t>
            </a:r>
          </a:p>
        </p:txBody>
      </p:sp>
      <p:pic>
        <p:nvPicPr>
          <p:cNvPr id="20486" name="Picture 6" descr="/Users/vg/Documents/NITARP/TRS/Talk/Hubble_law_anim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32000"/>
            <a:ext cx="70993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181600" cy="609600"/>
          </a:xfrm>
        </p:spPr>
        <p:txBody>
          <a:bodyPr/>
          <a:lstStyle/>
          <a:p>
            <a:r>
              <a:rPr lang="en-US" smtClean="0"/>
              <a:t>An Image of the sky is essentially 2D</a:t>
            </a:r>
          </a:p>
        </p:txBody>
      </p:sp>
      <p:pic>
        <p:nvPicPr>
          <p:cNvPr id="21507" name="Content Placeholder 4" descr="all-sky-secii3d2f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0834" r="-10834"/>
          <a:stretch>
            <a:fillRect/>
          </a:stretch>
        </p:blipFill>
        <p:spPr bwMode="auto">
          <a:xfrm>
            <a:off x="-263525" y="1219200"/>
            <a:ext cx="9559925" cy="5257800"/>
          </a:xfrm>
          <a:noFill/>
          <a:ln>
            <a:miter lim="800000"/>
            <a:headEnd/>
            <a:tailEnd/>
          </a:ln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181600" cy="609600"/>
          </a:xfrm>
        </p:spPr>
        <p:txBody>
          <a:bodyPr/>
          <a:lstStyle/>
          <a:p>
            <a:r>
              <a:rPr lang="en-US" smtClean="0"/>
              <a:t>The equivalent of a volcanic island</a:t>
            </a:r>
            <a:br>
              <a:rPr lang="en-US" smtClean="0"/>
            </a:br>
            <a:r>
              <a:rPr lang="en-US" smtClean="0"/>
              <a:t>is an Active Galactic Nucleus (AGN)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pic>
        <p:nvPicPr>
          <p:cNvPr id="22532" name="Content Placeholder 5" descr="M87_je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933" r="-44933"/>
          <a:stretch>
            <a:fillRect/>
          </a:stretch>
        </p:blipFill>
        <p:spPr bwMode="auto">
          <a:xfrm>
            <a:off x="-457200" y="1143000"/>
            <a:ext cx="9837738" cy="5410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181600" cy="609600"/>
          </a:xfrm>
        </p:spPr>
        <p:txBody>
          <a:bodyPr/>
          <a:lstStyle/>
          <a:p>
            <a:r>
              <a:rPr lang="en-US"/>
              <a:t>Quasars which are also Active Galactic Nuclei but more Luminous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73175"/>
            <a:ext cx="6781800" cy="52324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Content Placeholder 4" descr="agn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81281" r="-81281"/>
          <a:stretch>
            <a:fillRect/>
          </a:stretch>
        </p:blipFill>
        <p:spPr bwMode="auto">
          <a:xfrm>
            <a:off x="-1600200" y="0"/>
            <a:ext cx="12469813" cy="6858000"/>
          </a:xfrm>
          <a:noFill/>
          <a:ln>
            <a:miter lim="800000"/>
            <a:headEnd/>
            <a:tailEnd/>
          </a:ln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81700" y="5562600"/>
            <a:ext cx="1905000" cy="457200"/>
          </a:xfrm>
          <a:noFill/>
        </p:spPr>
        <p:txBody>
          <a:bodyPr/>
          <a:lstStyle/>
          <a:p>
            <a:r>
              <a:rPr lang="en-US" smtClean="0"/>
              <a:t>VG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28600" y="1600200"/>
            <a:ext cx="1981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Seyfert galaxies</a:t>
            </a:r>
          </a:p>
          <a:p>
            <a:r>
              <a:rPr lang="en-US"/>
              <a:t>are less luminous than</a:t>
            </a:r>
          </a:p>
          <a:p>
            <a:r>
              <a:rPr lang="en-US"/>
              <a:t>Quasars and so don’t outshine their galaxies.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JPL-NASA-template</Template>
  <TotalTime>1490450025</TotalTime>
  <Pages>17</Pages>
  <Words>487</Words>
  <Application>Microsoft Macintosh PowerPoint</Application>
  <PresentationFormat>On-screen Show (4:3)</PresentationFormat>
  <Paragraphs>92</Paragraphs>
  <Slides>25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ＭＳ Ｐゴシック</vt:lpstr>
      <vt:lpstr>Arial</vt:lpstr>
      <vt:lpstr>3_Blank Presentation</vt:lpstr>
      <vt:lpstr>Adobe Photoshop Image</vt:lpstr>
      <vt:lpstr>Microsoft Equation</vt:lpstr>
      <vt:lpstr>Slide 1</vt:lpstr>
      <vt:lpstr>An Image of the sky is essentially 2D</vt:lpstr>
      <vt:lpstr>How Can we tell how far things are?</vt:lpstr>
      <vt:lpstr>There is one way to get relative distance</vt:lpstr>
      <vt:lpstr>But which clusters are near and which ones are far?</vt:lpstr>
      <vt:lpstr>An Image of the sky is essentially 2D</vt:lpstr>
      <vt:lpstr>The equivalent of a volcanic island is an Active Galactic Nucleus (AGN)</vt:lpstr>
      <vt:lpstr>Quasars which are also Active Galactic Nuclei but more Luminous</vt:lpstr>
      <vt:lpstr>Slide 9</vt:lpstr>
      <vt:lpstr>Slide 10</vt:lpstr>
      <vt:lpstr>Slide 11</vt:lpstr>
      <vt:lpstr>Slide 12</vt:lpstr>
      <vt:lpstr>Our model for an Active Galactic Nucleus (AGN)</vt:lpstr>
      <vt:lpstr>Spectrum of AGN Blue Excess (AKA Big Blue Bump)</vt:lpstr>
      <vt:lpstr>Slide 15</vt:lpstr>
      <vt:lpstr>Slide 16</vt:lpstr>
      <vt:lpstr>Slide 17</vt:lpstr>
      <vt:lpstr>Color Magnitude Diagram</vt:lpstr>
      <vt:lpstr>Slide 19</vt:lpstr>
      <vt:lpstr>Black Body Radiation</vt:lpstr>
      <vt:lpstr>Slide 21</vt:lpstr>
      <vt:lpstr>Color</vt:lpstr>
      <vt:lpstr>Color</vt:lpstr>
      <vt:lpstr>Color</vt:lpstr>
      <vt:lpstr>Color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PDR/NAR Template</dc:title>
  <dc:subject/>
  <dc:creator>Robin Dumas</dc:creator>
  <cp:keywords/>
  <dc:description/>
  <cp:lastModifiedBy>JPL</cp:lastModifiedBy>
  <cp:revision>443</cp:revision>
  <cp:lastPrinted>2001-08-07T16:51:42Z</cp:lastPrinted>
  <dcterms:created xsi:type="dcterms:W3CDTF">2013-07-18T23:16:28Z</dcterms:created>
  <dcterms:modified xsi:type="dcterms:W3CDTF">2013-07-18T23:16:45Z</dcterms:modified>
</cp:coreProperties>
</file>